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6" r:id="rId2"/>
    <p:sldId id="287" r:id="rId3"/>
    <p:sldId id="256" r:id="rId4"/>
    <p:sldId id="257" r:id="rId5"/>
    <p:sldId id="262" r:id="rId6"/>
    <p:sldId id="261" r:id="rId7"/>
    <p:sldId id="275" r:id="rId8"/>
    <p:sldId id="276" r:id="rId9"/>
    <p:sldId id="258" r:id="rId10"/>
    <p:sldId id="26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1" r:id="rId20"/>
    <p:sldId id="271" r:id="rId21"/>
    <p:sldId id="282" r:id="rId22"/>
    <p:sldId id="272" r:id="rId23"/>
    <p:sldId id="274" r:id="rId24"/>
    <p:sldId id="283" r:id="rId25"/>
    <p:sldId id="277" r:id="rId26"/>
    <p:sldId id="284" r:id="rId27"/>
    <p:sldId id="278" r:id="rId28"/>
    <p:sldId id="285" r:id="rId29"/>
    <p:sldId id="279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00"/>
    <a:srgbClr val="FF0000"/>
    <a:srgbClr val="00FF00"/>
    <a:srgbClr val="33CC33"/>
    <a:srgbClr val="5138E8"/>
    <a:srgbClr val="CC6600"/>
    <a:srgbClr val="FFCC00"/>
    <a:srgbClr val="FFCC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2A094-FDBE-478A-8302-95DEE5C6759A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1281F6-8B16-4A72-952A-7F35599BCEE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Индивидуальные, групповые,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общелицейские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7E1298-F237-4242-B525-4DD78B8AD924}" type="parTrans" cxnId="{F8ED2189-6D76-4D76-B190-41A5D4AAADFE}">
      <dgm:prSet/>
      <dgm:spPr/>
      <dgm:t>
        <a:bodyPr/>
        <a:lstStyle/>
        <a:p>
          <a:endParaRPr lang="ru-RU"/>
        </a:p>
      </dgm:t>
    </dgm:pt>
    <dgm:pt modelId="{EC5324FC-EC36-4036-AFF3-BE4224B7A6F0}" type="sibTrans" cxnId="{F8ED2189-6D76-4D76-B190-41A5D4AAADFE}">
      <dgm:prSet/>
      <dgm:spPr/>
      <dgm:t>
        <a:bodyPr/>
        <a:lstStyle/>
        <a:p>
          <a:endParaRPr lang="ru-RU"/>
        </a:p>
      </dgm:t>
    </dgm:pt>
    <dgm:pt modelId="{343A8823-7A53-4B60-ABA7-8926355059D7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Формы реализации проекта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17540-0444-41BA-8D4B-B6E31E2F8472}" type="parTrans" cxnId="{CA070652-AAEE-4DC2-BF93-B5DE8ED1B05E}">
      <dgm:prSet/>
      <dgm:spPr/>
      <dgm:t>
        <a:bodyPr/>
        <a:lstStyle/>
        <a:p>
          <a:endParaRPr lang="ru-RU"/>
        </a:p>
      </dgm:t>
    </dgm:pt>
    <dgm:pt modelId="{BA718F06-4D3C-475C-B58B-E4ACD51D3762}" type="sibTrans" cxnId="{CA070652-AAEE-4DC2-BF93-B5DE8ED1B05E}">
      <dgm:prSet/>
      <dgm:spPr/>
      <dgm:t>
        <a:bodyPr/>
        <a:lstStyle/>
        <a:p>
          <a:endParaRPr lang="ru-RU"/>
        </a:p>
      </dgm:t>
    </dgm:pt>
    <dgm:pt modelId="{87719B87-ED7F-4C85-96E6-2A87908FCF69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Практические (конкурсы, выставки, соревнования, праздники, участие в общегородских акциях и мероприятиях)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4670E5-872F-4E07-AA49-A4823AD94969}" type="parTrans" cxnId="{5855A44C-26B1-4611-948A-5BB4EC75BCC5}">
      <dgm:prSet/>
      <dgm:spPr/>
      <dgm:t>
        <a:bodyPr/>
        <a:lstStyle/>
        <a:p>
          <a:endParaRPr lang="ru-RU"/>
        </a:p>
      </dgm:t>
    </dgm:pt>
    <dgm:pt modelId="{095941C1-4822-4396-9CC1-6DF645320519}" type="sibTrans" cxnId="{5855A44C-26B1-4611-948A-5BB4EC75BCC5}">
      <dgm:prSet/>
      <dgm:spPr/>
      <dgm:t>
        <a:bodyPr/>
        <a:lstStyle/>
        <a:p>
          <a:endParaRPr lang="ru-RU"/>
        </a:p>
      </dgm:t>
    </dgm:pt>
    <dgm:pt modelId="{95ADA1B0-39A2-4E3C-B5CA-5E6CCB700093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Теоретические (беседы, сообщения, часы общения, встречи, экскурсии)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7A70F7-B6D3-4967-90D6-B1F7187DC2DB}" type="parTrans" cxnId="{E24F891E-75A9-40C1-84A6-E8D9D5077019}">
      <dgm:prSet/>
      <dgm:spPr/>
      <dgm:t>
        <a:bodyPr/>
        <a:lstStyle/>
        <a:p>
          <a:endParaRPr lang="ru-RU"/>
        </a:p>
      </dgm:t>
    </dgm:pt>
    <dgm:pt modelId="{E6645CA6-4CD9-42B0-95AD-58E9E1B9BC2F}" type="sibTrans" cxnId="{E24F891E-75A9-40C1-84A6-E8D9D5077019}">
      <dgm:prSet/>
      <dgm:spPr/>
      <dgm:t>
        <a:bodyPr/>
        <a:lstStyle/>
        <a:p>
          <a:endParaRPr lang="ru-RU"/>
        </a:p>
      </dgm:t>
    </dgm:pt>
    <dgm:pt modelId="{AC8F3DF9-F0FF-40E1-ADD9-AB5C64A90FFD}" type="pres">
      <dgm:prSet presAssocID="{94D2A094-FDBE-478A-8302-95DEE5C6759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F5E5E0E-BEE9-4B40-B8EC-EBA6AC797BB6}" type="pres">
      <dgm:prSet presAssocID="{7F1281F6-8B16-4A72-952A-7F35599BCEED}" presName="singleCycle" presStyleCnt="0"/>
      <dgm:spPr/>
    </dgm:pt>
    <dgm:pt modelId="{C43D1F4D-99A7-4FD4-B398-5019752988D3}" type="pres">
      <dgm:prSet presAssocID="{7F1281F6-8B16-4A72-952A-7F35599BCEED}" presName="singleCenter" presStyleLbl="node1" presStyleIdx="0" presStyleCnt="4" custScaleX="110136" custScaleY="80790" custLinFactNeighborX="997" custLinFactNeighborY="-1158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AC327079-B6A6-4B3D-8B36-389CA447C3D3}" type="pres">
      <dgm:prSet presAssocID="{68917540-0444-41BA-8D4B-B6E31E2F8472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5AE08BE-0813-4108-B9C3-1CFE68F5BBEB}" type="pres">
      <dgm:prSet presAssocID="{343A8823-7A53-4B60-ABA7-8926355059D7}" presName="text0" presStyleLbl="node1" presStyleIdx="1" presStyleCnt="4" custScaleX="260902" custScaleY="141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A81BB-1647-48BF-9E75-9C4A362BD939}" type="pres">
      <dgm:prSet presAssocID="{E04670E5-872F-4E07-AA49-A4823AD94969}" presName="Name56" presStyleLbl="parChTrans1D2" presStyleIdx="1" presStyleCnt="3"/>
      <dgm:spPr/>
      <dgm:t>
        <a:bodyPr/>
        <a:lstStyle/>
        <a:p>
          <a:endParaRPr lang="ru-RU"/>
        </a:p>
      </dgm:t>
    </dgm:pt>
    <dgm:pt modelId="{FC0C6B34-4CFD-40C6-9313-3DCF2BC184FE}" type="pres">
      <dgm:prSet presAssocID="{87719B87-ED7F-4C85-96E6-2A87908FCF69}" presName="text0" presStyleLbl="node1" presStyleIdx="2" presStyleCnt="4" custScaleX="299530" custScaleY="160123" custRadScaleRad="114688" custRadScaleInc="-6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FE210-3755-4976-A7B9-81897B7E0387}" type="pres">
      <dgm:prSet presAssocID="{F37A70F7-B6D3-4967-90D6-B1F7187DC2D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8803AC89-A940-48A0-813C-85E77DEC9783}" type="pres">
      <dgm:prSet presAssocID="{95ADA1B0-39A2-4E3C-B5CA-5E6CCB700093}" presName="text0" presStyleLbl="node1" presStyleIdx="3" presStyleCnt="4" custScaleX="291375" custScaleY="148983" custRadScaleRad="103629" custRadScaleInc="2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36A21D-570A-4E35-B4C0-B4092C837729}" type="presOf" srcId="{343A8823-7A53-4B60-ABA7-8926355059D7}" destId="{05AE08BE-0813-4108-B9C3-1CFE68F5BBEB}" srcOrd="0" destOrd="0" presId="urn:microsoft.com/office/officeart/2008/layout/RadialCluster"/>
    <dgm:cxn modelId="{9ECFB7FC-20E0-475A-A2D7-EE84725E6EA4}" type="presOf" srcId="{95ADA1B0-39A2-4E3C-B5CA-5E6CCB700093}" destId="{8803AC89-A940-48A0-813C-85E77DEC9783}" srcOrd="0" destOrd="0" presId="urn:microsoft.com/office/officeart/2008/layout/RadialCluster"/>
    <dgm:cxn modelId="{9576F769-B388-437F-ABEA-DB84E1B7FDA9}" type="presOf" srcId="{87719B87-ED7F-4C85-96E6-2A87908FCF69}" destId="{FC0C6B34-4CFD-40C6-9313-3DCF2BC184FE}" srcOrd="0" destOrd="0" presId="urn:microsoft.com/office/officeart/2008/layout/RadialCluster"/>
    <dgm:cxn modelId="{53378375-F536-4BC1-9108-FDC0DDFDC7DB}" type="presOf" srcId="{94D2A094-FDBE-478A-8302-95DEE5C6759A}" destId="{AC8F3DF9-F0FF-40E1-ADD9-AB5C64A90FFD}" srcOrd="0" destOrd="0" presId="urn:microsoft.com/office/officeart/2008/layout/RadialCluster"/>
    <dgm:cxn modelId="{33D4FAFA-712C-4C51-A239-1C677FE94962}" type="presOf" srcId="{7F1281F6-8B16-4A72-952A-7F35599BCEED}" destId="{C43D1F4D-99A7-4FD4-B398-5019752988D3}" srcOrd="0" destOrd="0" presId="urn:microsoft.com/office/officeart/2008/layout/RadialCluster"/>
    <dgm:cxn modelId="{F8ED2189-6D76-4D76-B190-41A5D4AAADFE}" srcId="{94D2A094-FDBE-478A-8302-95DEE5C6759A}" destId="{7F1281F6-8B16-4A72-952A-7F35599BCEED}" srcOrd="0" destOrd="0" parTransId="{077E1298-F237-4242-B525-4DD78B8AD924}" sibTransId="{EC5324FC-EC36-4036-AFF3-BE4224B7A6F0}"/>
    <dgm:cxn modelId="{7D84E508-D26D-4214-B581-5BE38D856ACF}" type="presOf" srcId="{F37A70F7-B6D3-4967-90D6-B1F7187DC2DB}" destId="{52FFE210-3755-4976-A7B9-81897B7E0387}" srcOrd="0" destOrd="0" presId="urn:microsoft.com/office/officeart/2008/layout/RadialCluster"/>
    <dgm:cxn modelId="{E24F891E-75A9-40C1-84A6-E8D9D5077019}" srcId="{7F1281F6-8B16-4A72-952A-7F35599BCEED}" destId="{95ADA1B0-39A2-4E3C-B5CA-5E6CCB700093}" srcOrd="2" destOrd="0" parTransId="{F37A70F7-B6D3-4967-90D6-B1F7187DC2DB}" sibTransId="{E6645CA6-4CD9-42B0-95AD-58E9E1B9BC2F}"/>
    <dgm:cxn modelId="{5855A44C-26B1-4611-948A-5BB4EC75BCC5}" srcId="{7F1281F6-8B16-4A72-952A-7F35599BCEED}" destId="{87719B87-ED7F-4C85-96E6-2A87908FCF69}" srcOrd="1" destOrd="0" parTransId="{E04670E5-872F-4E07-AA49-A4823AD94969}" sibTransId="{095941C1-4822-4396-9CC1-6DF645320519}"/>
    <dgm:cxn modelId="{CA070652-AAEE-4DC2-BF93-B5DE8ED1B05E}" srcId="{7F1281F6-8B16-4A72-952A-7F35599BCEED}" destId="{343A8823-7A53-4B60-ABA7-8926355059D7}" srcOrd="0" destOrd="0" parTransId="{68917540-0444-41BA-8D4B-B6E31E2F8472}" sibTransId="{BA718F06-4D3C-475C-B58B-E4ACD51D3762}"/>
    <dgm:cxn modelId="{49A019F0-7ED3-4CA2-903D-8E82BC0959F6}" type="presOf" srcId="{68917540-0444-41BA-8D4B-B6E31E2F8472}" destId="{AC327079-B6A6-4B3D-8B36-389CA447C3D3}" srcOrd="0" destOrd="0" presId="urn:microsoft.com/office/officeart/2008/layout/RadialCluster"/>
    <dgm:cxn modelId="{3240448E-D16F-41E1-80A0-37DC70CFA27F}" type="presOf" srcId="{E04670E5-872F-4E07-AA49-A4823AD94969}" destId="{664A81BB-1647-48BF-9E75-9C4A362BD939}" srcOrd="0" destOrd="0" presId="urn:microsoft.com/office/officeart/2008/layout/RadialCluster"/>
    <dgm:cxn modelId="{A9EB69D0-CB5A-4633-A2B9-36B2F5643821}" type="presParOf" srcId="{AC8F3DF9-F0FF-40E1-ADD9-AB5C64A90FFD}" destId="{5F5E5E0E-BEE9-4B40-B8EC-EBA6AC797BB6}" srcOrd="0" destOrd="0" presId="urn:microsoft.com/office/officeart/2008/layout/RadialCluster"/>
    <dgm:cxn modelId="{A6FD431D-D01B-4D46-9BBB-3C58AF7BA4C1}" type="presParOf" srcId="{5F5E5E0E-BEE9-4B40-B8EC-EBA6AC797BB6}" destId="{C43D1F4D-99A7-4FD4-B398-5019752988D3}" srcOrd="0" destOrd="0" presId="urn:microsoft.com/office/officeart/2008/layout/RadialCluster"/>
    <dgm:cxn modelId="{C6F1ADF2-1488-4A51-A11E-2ACD2DF65001}" type="presParOf" srcId="{5F5E5E0E-BEE9-4B40-B8EC-EBA6AC797BB6}" destId="{AC327079-B6A6-4B3D-8B36-389CA447C3D3}" srcOrd="1" destOrd="0" presId="urn:microsoft.com/office/officeart/2008/layout/RadialCluster"/>
    <dgm:cxn modelId="{BFEB2C98-36C1-4D89-AE2D-F552B8E89F64}" type="presParOf" srcId="{5F5E5E0E-BEE9-4B40-B8EC-EBA6AC797BB6}" destId="{05AE08BE-0813-4108-B9C3-1CFE68F5BBEB}" srcOrd="2" destOrd="0" presId="urn:microsoft.com/office/officeart/2008/layout/RadialCluster"/>
    <dgm:cxn modelId="{0FAFD37F-4FD0-40F0-9774-0DF0C47DB3B8}" type="presParOf" srcId="{5F5E5E0E-BEE9-4B40-B8EC-EBA6AC797BB6}" destId="{664A81BB-1647-48BF-9E75-9C4A362BD939}" srcOrd="3" destOrd="0" presId="urn:microsoft.com/office/officeart/2008/layout/RadialCluster"/>
    <dgm:cxn modelId="{28CE8A78-2013-4A2B-B58C-7311824D9914}" type="presParOf" srcId="{5F5E5E0E-BEE9-4B40-B8EC-EBA6AC797BB6}" destId="{FC0C6B34-4CFD-40C6-9313-3DCF2BC184FE}" srcOrd="4" destOrd="0" presId="urn:microsoft.com/office/officeart/2008/layout/RadialCluster"/>
    <dgm:cxn modelId="{8475F4E6-E6C6-451C-BDDC-B2CC5B0847E3}" type="presParOf" srcId="{5F5E5E0E-BEE9-4B40-B8EC-EBA6AC797BB6}" destId="{52FFE210-3755-4976-A7B9-81897B7E0387}" srcOrd="5" destOrd="0" presId="urn:microsoft.com/office/officeart/2008/layout/RadialCluster"/>
    <dgm:cxn modelId="{E1CEA752-0562-4E28-A28C-B201463FD677}" type="presParOf" srcId="{5F5E5E0E-BEE9-4B40-B8EC-EBA6AC797BB6}" destId="{8803AC89-A940-48A0-813C-85E77DEC978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D1F4D-99A7-4FD4-B398-5019752988D3}">
      <dsp:nvSpPr>
        <dsp:cNvPr id="0" name=""/>
        <dsp:cNvSpPr/>
      </dsp:nvSpPr>
      <dsp:spPr>
        <a:xfrm>
          <a:off x="3412501" y="2313337"/>
          <a:ext cx="2022321" cy="14834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Индивидуальные, групповые, </a:t>
          </a:r>
          <a:r>
            <a:rPr lang="ru-RU" sz="1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общелицейские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4918" y="2385754"/>
        <a:ext cx="1877487" cy="1338635"/>
      </dsp:txXfrm>
    </dsp:sp>
    <dsp:sp modelId="{AC327079-B6A6-4B3D-8B36-389CA447C3D3}">
      <dsp:nvSpPr>
        <dsp:cNvPr id="0" name=""/>
        <dsp:cNvSpPr/>
      </dsp:nvSpPr>
      <dsp:spPr>
        <a:xfrm rot="16110810">
          <a:off x="4119356" y="2035581"/>
          <a:ext cx="5556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69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E08BE-0813-4108-B9C3-1CFE68F5BBEB}">
      <dsp:nvSpPr>
        <dsp:cNvPr id="0" name=""/>
        <dsp:cNvSpPr/>
      </dsp:nvSpPr>
      <dsp:spPr>
        <a:xfrm>
          <a:off x="2762524" y="16619"/>
          <a:ext cx="3209764" cy="17412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Формы реализации проекта</a:t>
          </a:r>
          <a:endParaRPr lang="ru-RU" sz="3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7523" y="101618"/>
        <a:ext cx="3039766" cy="1571208"/>
      </dsp:txXfrm>
    </dsp:sp>
    <dsp:sp modelId="{664A81BB-1647-48BF-9E75-9C4A362BD939}">
      <dsp:nvSpPr>
        <dsp:cNvPr id="0" name=""/>
        <dsp:cNvSpPr/>
      </dsp:nvSpPr>
      <dsp:spPr>
        <a:xfrm rot="2373484">
          <a:off x="5257960" y="3973781"/>
          <a:ext cx="5557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577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C6B34-4CFD-40C6-9313-3DCF2BC184FE}">
      <dsp:nvSpPr>
        <dsp:cNvPr id="0" name=""/>
        <dsp:cNvSpPr/>
      </dsp:nvSpPr>
      <dsp:spPr>
        <a:xfrm>
          <a:off x="5099988" y="4150756"/>
          <a:ext cx="3684987" cy="19699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Практические (конкурсы, выставки, соревнования, праздники, участие в общегородских акциях и мероприятиях)</a:t>
          </a:r>
          <a:endParaRPr lang="ru-RU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96152" y="4246920"/>
        <a:ext cx="3492659" cy="1777595"/>
      </dsp:txXfrm>
    </dsp:sp>
    <dsp:sp modelId="{52FFE210-3755-4976-A7B9-81897B7E0387}">
      <dsp:nvSpPr>
        <dsp:cNvPr id="0" name=""/>
        <dsp:cNvSpPr/>
      </dsp:nvSpPr>
      <dsp:spPr>
        <a:xfrm rot="8534646">
          <a:off x="2910764" y="3986633"/>
          <a:ext cx="6200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004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3AC89-A940-48A0-813C-85E77DEC9783}">
      <dsp:nvSpPr>
        <dsp:cNvPr id="0" name=""/>
        <dsp:cNvSpPr/>
      </dsp:nvSpPr>
      <dsp:spPr>
        <a:xfrm>
          <a:off x="2" y="4176461"/>
          <a:ext cx="3584660" cy="18328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Теоретические (беседы, сообщения, часы общения, встречи, экскурсии)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75" y="4265934"/>
        <a:ext cx="3405714" cy="1653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46B43-DC6C-4856-BC80-7295E776A54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00027-C236-4BE8-B876-789CF9893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37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2FAB6-F8CE-475A-AC51-794B75E184FE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A051E-34A3-4221-A473-E1AC1DBFA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1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03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0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0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50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4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A051E-34A3-4221-A473-E1AC1DBFA0B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4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file:///F:\555555555555555555555\&#1052;&#1077;&#1090;&#1086;&#1076;&#1080;&#1095;&#1077;&#1089;&#1082;&#1080;&#1077;_&#1088;&#1072;&#1079;&#1088;&#1072;&#1073;&#1086;&#1090;&#1082;&#1080;\19%20&#1074;&#1099;&#1089;&#1090;&#1072;&#1074;&#1082;&#1072;%20&#1085;&#1072;&#1091;&#1095;&#1085;&#1086;-&#1084;&#1077;&#1090;&#1086;&#1076;&#1080;&#1095;%20&#1083;&#1080;&#1090;&#1077;&#1088;&#1072;&#1090;&#1091;&#1088;&#1099;\&#1050;&#1072;&#1084;&#1077;&#1085;&#1077;&#1094;&#1082;&#1072;&#1103;%20&#1074;&#1077;&#1078;&#1072;.docx" TargetMode="External"/><Relationship Id="rId2" Type="http://schemas.openxmlformats.org/officeDocument/2006/relationships/hyperlink" Target="&#1055;&#1086;&#1083;&#1077;&#1089;&#1100;&#1077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555555555555555555555\&#1052;&#1077;&#1090;&#1086;&#1076;&#1080;&#1095;&#1077;&#1089;&#1082;&#1080;&#1077;_&#1088;&#1072;&#1079;&#1088;&#1072;&#1073;&#1086;&#1090;&#1082;&#1080;\19%20&#1074;&#1099;&#1089;&#1090;&#1072;&#1074;&#1082;&#1072;%20&#1085;&#1072;&#1091;&#1095;&#1085;&#1086;-&#1084;&#1077;&#1090;&#1086;&#1076;&#1080;&#1095;%20&#1083;&#1080;&#1090;&#1077;&#1088;&#1072;&#1090;&#1091;&#1088;&#1099;\&#1069;&#1082;&#1089;&#1087;&#1086;&#1079;&#1080;&#1094;&#1080;&#1103;%20&#1082;&#1090;&#1088;&#1087;&#1080;&#1095;&#1072;%20&#1076;&#1083;&#1103;%20&#1089;&#1072;&#1081;&#1090;&#1072;.docx" TargetMode="External"/><Relationship Id="rId5" Type="http://schemas.openxmlformats.org/officeDocument/2006/relationships/hyperlink" Target="file:///F:\555555555555555555555\&#1052;&#1077;&#1090;&#1086;&#1076;&#1080;&#1095;&#1077;&#1089;&#1082;&#1080;&#1077;_&#1088;&#1072;&#1079;&#1088;&#1072;&#1073;&#1086;&#1090;&#1082;&#1080;\19%20&#1074;&#1099;&#1089;&#1090;&#1072;&#1074;&#1082;&#1072;%20&#1085;&#1072;&#1091;&#1095;&#1085;&#1086;-&#1084;&#1077;&#1090;&#1086;&#1076;&#1080;&#1095;%20&#1083;&#1080;&#1090;&#1077;&#1088;&#1072;&#1090;&#1091;&#1088;&#1099;\&#1041;&#1088;&#1072;&#1084;&#1072;%20&#1076;&#1083;&#1103;%20&#1089;&#1072;&#1081;&#1090;&#1072;.docx" TargetMode="Externa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F:\555555555555555555555\&#1052;&#1077;&#1090;&#1086;&#1076;&#1080;&#1095;&#1077;&#1089;&#1082;&#1080;&#1077;_&#1088;&#1072;&#1079;&#1088;&#1072;&#1073;&#1086;&#1090;&#1082;&#1080;\19%20&#1074;&#1099;&#1089;&#1090;&#1072;&#1074;&#1082;&#1072;%20&#1085;&#1072;&#1091;&#1095;&#1085;&#1086;-&#1084;&#1077;&#1090;&#1086;&#1076;&#1080;&#1095;%20&#1083;&#1080;&#1090;&#1077;&#1088;&#1072;&#1090;&#1091;&#1088;&#1099;\&#1050;&#1091;&#1088;&#1075;&#1072;&#1085;.ppt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hyperlink" Target="&#1052;&#1086;&#1079;&#1099;&#1088;&#1100;%20&#1080;%20&#1083;&#1102;&#1076;&#1080;/&#1052;&#1086;&#1079;&#1099;&#1088;&#1100;%20&#1080;%20&#1083;&#1102;&#1076;&#1080;.pptx" TargetMode="Externa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&#1050;&#1074;&#1077;&#1089;&#1090;-&#1080;&#1075;&#1088;&#1072;%20&#1041;&#1077;&#1083;&#1086;&#1088;&#1091;&#1089;&#1089;&#1082;&#1086;&#1077;%20&#1055;&#1086;&#1083;&#1077;&#1089;&#1100;&#1077;.docx" TargetMode="External"/><Relationship Id="rId3" Type="http://schemas.openxmlformats.org/officeDocument/2006/relationships/hyperlink" Target="&#1054;&#1073;&#1088;&#1103;&#1076;%20&#1050;&#1059;&#1055;&#1040;&#1051;&#1068;&#1045;.doc" TargetMode="External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&#1050;&#1042;&#1045;&#1057;&#1058;.pptx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54;&#1090;%20&#1087;&#1077;&#1088;&#1074;&#1086;&#1075;&#1086;%20&#1083;&#1080;&#1094;&#1072;%20&#1084;&#1080;&#1088;&#1085;&#1086;&#1077;%20&#1087;&#1088;&#1077;&#1086;&#1073;&#1088;&#1072;&#1078;&#1077;&#1085;&#1080;&#1077;.docx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&#1057;&#1087;&#1086;&#1088;&#1090;&#1080;&#1074;&#1085;&#1086;&#1077;%20&#1084;&#1077;&#1088;&#1086;&#1087;&#1088;&#1080;&#1103;&#1090;&#1080;&#1077;.docx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&#1055;&#1077;&#1076;&#1072;&#1075;&#1086;&#1075;&#1080;&#1082;&#1072;%20&#1055;&#1086;&#1083;&#1077;&#1089;&#1100;&#1103;/&#1053;&#1072;&#1088;&#1086;&#1076;&#1085;&#1072;&#1103;%20&#1087;&#1077;&#1076;&#1072;&#1075;&#1086;&#1075;&#1080;&#1082;&#1072;%20&#1055;&#1086;&#1083;&#1077;&#1089;&#1100;&#1103;.docx" TargetMode="External"/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&#1045;&#1076;&#1080;&#1085;&#1086;%20&#1075;&#1086;&#1089;-&#1074;&#1086;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245" y="0"/>
            <a:ext cx="514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rofei.by/images/wysiwyg/2016-12-06/BPxMtRDUE1p0NAh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0"/>
            <a:ext cx="9167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CC66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Историко-краеведческое направление</a:t>
            </a:r>
            <a:endParaRPr lang="ru-RU" dirty="0">
              <a:ln>
                <a:solidFill>
                  <a:srgbClr val="FFCC66"/>
                </a:solidFill>
              </a:ln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Краеведческое </a:t>
            </a:r>
            <a:r>
              <a:rPr lang="ru-RU" sz="2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патриотического воспитания – важный фактор идейного, нравственного, трудового, эстетического, экологического воспитания школьников, оно способствует патриотическому воспитанию, общему образованию, расширяет кругозор и развивает познавательные интересы учащихся, приобщает к творческой деятельности, формирует практические и интеллектуальные умения.</a:t>
            </a:r>
          </a:p>
        </p:txBody>
      </p:sp>
    </p:spTree>
    <p:extLst>
      <p:ext uri="{BB962C8B-B14F-4D97-AF65-F5344CB8AC3E}">
        <p14:creationId xmlns:p14="http://schemas.microsoft.com/office/powerpoint/2010/main" val="30039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dirty="0" smtClean="0">
                <a:solidFill>
                  <a:srgbClr val="00FF00"/>
                </a:solidFill>
                <a:effectLst/>
                <a:latin typeface="Times New Roman" pitchFamily="18" charset="0"/>
                <a:cs typeface="Times New Roman" pitchFamily="18" charset="0"/>
              </a:rPr>
              <a:t>Музейная комната лицея</a:t>
            </a:r>
            <a:endParaRPr lang="ru-RU" b="1" dirty="0">
              <a:solidFill>
                <a:srgbClr val="00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  <a:noFill/>
        </p:spPr>
        <p:txBody>
          <a:bodyPr>
            <a:normAutofit fontScale="25000" lnSpcReduction="20000"/>
            <a:scene3d>
              <a:camera prst="obliqueBottomLeft"/>
              <a:lightRig rig="threePt" dir="t"/>
            </a:scene3d>
            <a:sp3d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Без любви к своей земле, к её истории, предметам, которые берегут память наших предков, невозможно дальнейшее развитие. Ведь тепло воспоминаний связывает нас с прошлым. Идет посыл к нашей исторической памяти, без которой не бывает народа. </a:t>
            </a:r>
          </a:p>
          <a:p>
            <a:pPr marL="0" indent="0" algn="just">
              <a:buNone/>
            </a:pP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	Музей – это отражение нашей памяти, истории. Он оказывает влияние на формирование духовности и морали, чести и патриотизма. А народ живёт, пока живёт память о нём, которая от поколения к поколению передает силу традиций  и охраняет тем самым духовный облик нации. Как обеспечить духовное богатство своего народа,  не обесценить его и осчастливить им своих наследников. Нужно помнить об этом вечном наследии, самом огромном человеческом богатстве. </a:t>
            </a:r>
          </a:p>
          <a:p>
            <a:pPr marL="0" indent="0" algn="just">
              <a:buNone/>
            </a:pP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	Музейная комната «Архитектура и этнография белорусского Полесья» в учреждении образования «Мозырский государственный лицей строителей» была учреждена 3 мая 2012 года. Учащиеся лицея, под руководством мастера производственного обучения </a:t>
            </a:r>
            <a:r>
              <a:rPr lang="ru-RU" sz="7200" b="1" dirty="0" err="1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Захаркевич</a:t>
            </a: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Т.В., при создании этого увлекательного уголка, применяли полученные знания на практике. Стены музейной комнаты декоративной штукатуркой, имитацией фрески, объемной росписью стен с использованием пластичных моделирующих составов.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	Музейная </a:t>
            </a: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комната является одновременно и учебным классом, и  творческой мастерской, и клубом по интересам. Она раздвигает привычные границы представления о музее, в смежном помещении находится дизайн-студия «Город мастеров». Её интеграция в </a:t>
            </a:r>
            <a:r>
              <a:rPr lang="ru-RU" sz="7200" b="1" dirty="0" err="1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учебно</a:t>
            </a:r>
            <a:r>
              <a:rPr lang="ru-RU" sz="7200" b="1" dirty="0">
                <a:solidFill>
                  <a:srgbClr val="00FF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–воспитательный процесс и связь с социумом являются необходимыми условиями развития.  </a:t>
            </a:r>
          </a:p>
          <a:p>
            <a:endParaRPr lang="ru-RU" sz="4500" b="1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23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rofei.by/images/wysiwyg/2016-12-06/qGdMDamvG8L3uaek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Музейная</a:t>
            </a:r>
            <a:r>
              <a:rPr lang="ru-RU" b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комната лицея</a:t>
            </a:r>
            <a:endParaRPr lang="ru-RU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  <a:noFill/>
        </p:spPr>
        <p:txBody>
          <a:bodyPr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Наша музейная комната является одной из форм дополнительного образования, развивающей творчество, активность, самодеятельность учащихся в процессе сбора, исследования, обработки, оформления и пропаганды материалов, имеющих воспитательную и познавательную ценность. Попадая сюда, ощущается, что быть причастными к такой необходимой и благородной профессии как строитель – это честь и огромная ответственность.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Наша музейная комната содержит следующие разделы экспозиции: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	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Брама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- портал в прошлое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	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Экспозиция кирпича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III.	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История и этнография белорусского Полесья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	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Архитектура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выразительница    нравов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Каменецкая вежа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Жемчужина Полесья – замок 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Пусловских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 Коссово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Чечерская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ратуша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Усадьба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Красном Береге.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Ружанский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замок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История Мозырского собора Святого   Михаила Архангела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	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Ружанские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торговые ряды  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	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Пожежинский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царь-дуб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V.	Дизайн-студия «Город мастеров»</a:t>
            </a:r>
          </a:p>
          <a:p>
            <a:pPr marL="0" indent="0" algn="just">
              <a:buNone/>
            </a:pPr>
            <a:endParaRPr lang="ru-RU" sz="3800" dirty="0"/>
          </a:p>
        </p:txBody>
      </p:sp>
    </p:spTree>
    <p:extLst>
      <p:ext uri="{BB962C8B-B14F-4D97-AF65-F5344CB8AC3E}">
        <p14:creationId xmlns:p14="http://schemas.microsoft.com/office/powerpoint/2010/main" val="40202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окументы для презентации – Детские - Шаблоны презентаций -  Сообщество взаимопомощи учителей Педсовет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dirty="0" smtClean="0">
                <a:ln w="3175">
                  <a:solidFill>
                    <a:srgbClr val="FFCC00"/>
                  </a:solidFill>
                </a:ln>
                <a:solidFill>
                  <a:srgbClr val="FFCC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Брама – портал в прошлое белорусского Полесья </a:t>
            </a:r>
            <a:endParaRPr lang="ru-RU" b="1" dirty="0">
              <a:ln w="3175">
                <a:solidFill>
                  <a:srgbClr val="FFCC00"/>
                </a:solidFill>
              </a:ln>
              <a:solidFill>
                <a:srgbClr val="FFCC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 descr="https://content.schools.by/mgpls/library/0-02-05-c8becd5df20601b94ee7f981b93391afe109d54ddb8c09e001de3a6f8beb7ae1_13f7644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424847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окументы для презентации – Детские - Шаблоны презентаций -  Сообщество взаимопомощи учителей Педсовет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dirty="0">
                <a:ln w="3175">
                  <a:solidFill>
                    <a:srgbClr val="FFFF00"/>
                  </a:solidFill>
                </a:ln>
                <a:solidFill>
                  <a:srgbClr val="FFCC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Экспозиция кирпича</a:t>
            </a:r>
          </a:p>
        </p:txBody>
      </p:sp>
      <p:pic>
        <p:nvPicPr>
          <p:cNvPr id="6" name="Объект 5" descr="https://content.schools.by/cache/ee/f4/eef490d1d2c711bb18bb5b477b215efb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6452"/>
          <a:stretch/>
        </p:blipFill>
        <p:spPr bwMode="auto">
          <a:xfrm>
            <a:off x="2428875" y="1300944"/>
            <a:ext cx="4286250" cy="490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72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окументы для презентации – Детские - Шаблоны презентаций -  Сообщество взаимопомощи учителей Педсовет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dirty="0">
                <a:ln w="3175">
                  <a:solidFill>
                    <a:srgbClr val="FFFF00"/>
                  </a:solidFill>
                </a:ln>
                <a:solidFill>
                  <a:srgbClr val="FFCC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История и этнография белорусского Полесья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65245"/>
            <a:ext cx="2677281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8" descr="https://content.schools.by/mgpls/library/IMG-12121489007854e8949c5ad20d7d1d94-V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6356" y="2452411"/>
            <a:ext cx="4558812" cy="2695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https://content.schools.by/mgpls/library/IMG-fc1a474076c87497867b34d176ff581e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1995"/>
            <a:ext cx="266429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62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окументы для презентации – Детские - Шаблоны презентаций -  Сообщество взаимопомощи учителей Педсовет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dirty="0">
                <a:ln w="3175">
                  <a:solidFill>
                    <a:srgbClr val="FFFF00"/>
                  </a:solidFill>
                </a:ln>
                <a:solidFill>
                  <a:srgbClr val="FFCC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Каменецкая вежа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4" y="1052736"/>
            <a:ext cx="8256579" cy="530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окументы для презентации – Детские - Шаблоны презентаций -  Сообщество взаимопомощи учителей Педсовет.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dirty="0" smtClean="0">
                <a:ln w="3175">
                  <a:solidFill>
                    <a:srgbClr val="FFFF00"/>
                  </a:solidFill>
                </a:ln>
                <a:solidFill>
                  <a:srgbClr val="FFCC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Уроки духовного общения</a:t>
            </a:r>
            <a:endParaRPr lang="ru-RU" sz="4000" b="1" dirty="0">
              <a:ln w="3175">
                <a:solidFill>
                  <a:srgbClr val="FFFF00"/>
                </a:solidFill>
              </a:ln>
              <a:solidFill>
                <a:srgbClr val="FFCC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25923" r="8542" b="7641"/>
          <a:stretch/>
        </p:blipFill>
        <p:spPr bwMode="auto">
          <a:xfrm>
            <a:off x="438487" y="980728"/>
            <a:ext cx="392265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50" y="1131353"/>
            <a:ext cx="345854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32" y="3958417"/>
            <a:ext cx="378278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9"/>
          <a:stretch/>
        </p:blipFill>
        <p:spPr bwMode="auto">
          <a:xfrm>
            <a:off x="276732" y="3356992"/>
            <a:ext cx="4690994" cy="231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9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" b="9154"/>
          <a:stretch/>
        </p:blipFill>
        <p:spPr bwMode="auto">
          <a:xfrm>
            <a:off x="-14072" y="0"/>
            <a:ext cx="9158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b="1" dirty="0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5138E8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Виртуальные экскурсии</a:t>
            </a:r>
          </a:p>
        </p:txBody>
      </p:sp>
      <p:pic>
        <p:nvPicPr>
          <p:cNvPr id="1026" name="Picture 2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3" y="1406294"/>
            <a:ext cx="4037151" cy="24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3" y="3702632"/>
            <a:ext cx="4266213" cy="3044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680" y="3244334"/>
            <a:ext cx="1515415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Курган славы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2776" y="3910096"/>
            <a:ext cx="3416705" cy="369332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 – жемчужина Полесья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440160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</a:t>
            </a:r>
            <a:r>
              <a:rPr lang="ru-RU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-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429000"/>
            <a:ext cx="7560840" cy="322981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педагогически организованный процесс, в котором обучающимся передаются духовно-нравственные нормы жизни,  создаются условия для усвоения и принятия обучающимися базовых национальных ценностей, для освоения системы общечеловеческих, культурных, духовных и нравственных ценностей многонационального народа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1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90178"/>
              </p:ext>
            </p:extLst>
          </p:nvPr>
        </p:nvGraphicFramePr>
        <p:xfrm>
          <a:off x="1651991" y="332652"/>
          <a:ext cx="5840017" cy="6525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5732">
                  <a:extLst>
                    <a:ext uri="{9D8B030D-6E8A-4147-A177-3AD203B41FA5}">
                      <a16:colId xmlns:a16="http://schemas.microsoft.com/office/drawing/2014/main" val="1887255701"/>
                    </a:ext>
                  </a:extLst>
                </a:gridCol>
                <a:gridCol w="4294285">
                  <a:extLst>
                    <a:ext uri="{9D8B030D-6E8A-4147-A177-3AD203B41FA5}">
                      <a16:colId xmlns:a16="http://schemas.microsoft.com/office/drawing/2014/main" val="3107827870"/>
                    </a:ext>
                  </a:extLst>
                </a:gridCol>
              </a:tblGrid>
              <a:tr h="449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Тема</a:t>
                      </a:r>
                      <a:endParaRPr lang="ru-RU" sz="7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(название материала)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Проект гражданско-патриотического воспитания на 2021-2023 годы </a:t>
                      </a:r>
                      <a:endParaRPr lang="ru-RU" sz="7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«Инициатива молодёжи – будущее страны»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2223504000"/>
                  </a:ext>
                </a:extLst>
              </a:tr>
              <a:tr h="449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Направление воспитательной работы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Гражданско-патриотическое воспитание учащихся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2765803125"/>
                  </a:ext>
                </a:extLst>
              </a:tr>
              <a:tr h="1123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Ф.И.О., должность (полностью)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 Авторы проекта Горошко Оксана Николаевна, преподаватель 1 категории УО «Мозырский государственный колледж строителей», Щепановская Людмила Аркадьевна, методист УО «Мозырский государственный колледж строителей»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Руководитель проекта: Борисенко Жанна Сергеевна, заместитель директора по УВР УО «Мозырский государственный колледж строителей»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2530133025"/>
                  </a:ext>
                </a:extLst>
              </a:tr>
              <a:tr h="2257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Сведения о содержании работы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Работа представляет собой презентацию, которая содержит в себе: обоснование целесообразности выбора темы данного проекта, формы реализации воспитательной работы в лицее, таблицу мероприятий, реализуемых в рамках проекта и ожидаемые результаты.</a:t>
                      </a:r>
                      <a:endParaRPr lang="ru-RU" sz="7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Нельзя заставить любить Родину. Но можно и нужно постоянно воспитывать у обучающихся гордость за свою страну и свой народ, уважение к его прошлому, постепенно формировать у молодёжи активную гражданскую позицию, осознание своего места в обществе. Мощным средством воспитания будущего гражданина-патриота является изучение истории своего народа. Именно на это нацелен данный проект гражданско-патриотического воспитания.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680948758"/>
                  </a:ext>
                </a:extLst>
              </a:tr>
              <a:tr h="673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Для какой категории субъектов воспитательного процесса она предназначена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Адресуется педагогам-организаторам, преподавателям, кураторам групп, воспитателям, мастерам производственного обучения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1334067892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Публикации в печати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 печаталась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1218274969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Полное название УО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400" spc="-50">
                          <a:effectLst/>
                        </a:rPr>
                        <a:t>Учреждение образования «Мозырский государственный колледж строителей»</a:t>
                      </a:r>
                      <a:endParaRPr lang="ru-RU" sz="1800" kern="1400" spc="-5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2598135821"/>
                  </a:ext>
                </a:extLst>
              </a:tr>
              <a:tr h="449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Адрес учреждения образования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247760 г. Мозырь, ул. Интернациональная, 188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755709520"/>
                  </a:ext>
                </a:extLst>
              </a:tr>
              <a:tr h="449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Телефон с кодом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Тел/факс (0236) 245-375</a:t>
                      </a:r>
                      <a:endParaRPr lang="ru-RU" sz="7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Тел. (0236) 245-585, 245-383, 245-136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17694964"/>
                  </a:ext>
                </a:extLst>
              </a:tr>
              <a:tr h="224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E-mail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mgpls@post.gomel.by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621" marR="43621" marT="0" marB="0"/>
                </a:tc>
                <a:extLst>
                  <a:ext uri="{0D108BD9-81ED-4DB2-BD59-A6C34878D82A}">
                    <a16:rowId xmlns:a16="http://schemas.microsoft.com/office/drawing/2014/main" val="119522285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031940" y="40265"/>
            <a:ext cx="10801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Аннотация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направление</a:t>
            </a:r>
          </a:p>
        </p:txBody>
      </p:sp>
      <p:pic>
        <p:nvPicPr>
          <p:cNvPr id="1027" name="Picture 3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50" y="3044278"/>
            <a:ext cx="4827656" cy="326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9937" y="3068960"/>
            <a:ext cx="3440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 «</a:t>
            </a:r>
            <a:r>
              <a:rPr lang="ru-RU" sz="2800" b="1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Купалье</a:t>
            </a:r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" y="1537302"/>
            <a:ext cx="4492717" cy="261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988840"/>
            <a:ext cx="401640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Квест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-игра: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8" action="ppaction://hlinkfile"/>
              </a:rPr>
              <a:t>Путешествие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 прошлое Белорусского Полесья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2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2150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Героико-патриотическое направление</a:t>
            </a:r>
            <a:b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36912"/>
            <a:ext cx="8003232" cy="409391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Воспитывать историей - значит пропагандировать, сохранять и приумножать героическое прошлое и настоящее нашего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народа. Многовековой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опыт свидетельствует, что чем глубже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молодёжь будет знать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историю своего Отечества с ее героическим прошлым, тем сильнее будет к нему чувство любви, тем точнее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можно осмыслить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его настоящее 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будущее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5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"/>
          <a:stretch/>
        </p:blipFill>
        <p:spPr bwMode="auto">
          <a:xfrm>
            <a:off x="0" y="-16570"/>
            <a:ext cx="9144000" cy="687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Героико-патриотическое направление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1" name="Picture 3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29846" r="18796" b="21176"/>
          <a:stretch/>
        </p:blipFill>
        <p:spPr bwMode="auto">
          <a:xfrm>
            <a:off x="1043608" y="1772816"/>
            <a:ext cx="6766952" cy="3922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55552"/>
            <a:ext cx="5932487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7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Спортивно-патриотическое</a:t>
            </a:r>
            <a:r>
              <a:rPr lang="en-US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6182" r="-2243" b="12060"/>
          <a:stretch/>
        </p:blipFill>
        <p:spPr bwMode="auto">
          <a:xfrm>
            <a:off x="347192" y="1294480"/>
            <a:ext cx="3610779" cy="205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t="14404" r="7575" b="9637"/>
          <a:stretch/>
        </p:blipFill>
        <p:spPr bwMode="auto">
          <a:xfrm>
            <a:off x="5687364" y="1126308"/>
            <a:ext cx="3296052" cy="239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/>
          <a:stretch/>
        </p:blipFill>
        <p:spPr bwMode="auto">
          <a:xfrm>
            <a:off x="347192" y="3080645"/>
            <a:ext cx="1642315" cy="299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6"/>
          <a:stretch/>
        </p:blipFill>
        <p:spPr bwMode="auto">
          <a:xfrm>
            <a:off x="7164287" y="2896639"/>
            <a:ext cx="1645915" cy="294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/>
          <a:stretch/>
        </p:blipFill>
        <p:spPr bwMode="auto">
          <a:xfrm>
            <a:off x="2013713" y="4090181"/>
            <a:ext cx="2381537" cy="256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0000" y="1412776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Спортивные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мероприятия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79" y="2534161"/>
            <a:ext cx="2707319" cy="203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38" y="4359258"/>
            <a:ext cx="2697765" cy="202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3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Спортивно-патриотическое</a:t>
            </a:r>
            <a:r>
              <a:rPr lang="en-US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систематическая и целенаправленная деятельность по формированию физически и духовно развитой личности, готовой к выполнению конституционного долга, морально стойкой, способной реализовать творческий потенциал, обладающей высоким уровнем гражданственности и патриотического сознания, чувства верности своему Отечеству</a:t>
            </a:r>
          </a:p>
        </p:txBody>
      </p:sp>
    </p:spTree>
    <p:extLst>
      <p:ext uri="{BB962C8B-B14F-4D97-AF65-F5344CB8AC3E}">
        <p14:creationId xmlns:p14="http://schemas.microsoft.com/office/powerpoint/2010/main" val="13050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Autofit/>
            <a:scene3d>
              <a:camera prst="perspectiveAbove"/>
              <a:lightRig rig="threePt" dir="t"/>
            </a:scene3d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направление</a:t>
            </a:r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r="1116"/>
          <a:stretch/>
        </p:blipFill>
        <p:spPr bwMode="auto">
          <a:xfrm>
            <a:off x="5364088" y="1356369"/>
            <a:ext cx="3096344" cy="243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9845" r="20909" b="6746"/>
          <a:stretch/>
        </p:blipFill>
        <p:spPr bwMode="auto">
          <a:xfrm>
            <a:off x="246690" y="4079448"/>
            <a:ext cx="2809922" cy="22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70319"/>
            <a:ext cx="2867895" cy="215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b="5433"/>
          <a:stretch/>
        </p:blipFill>
        <p:spPr bwMode="auto">
          <a:xfrm>
            <a:off x="755576" y="1110680"/>
            <a:ext cx="2579057" cy="268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r="1932" b="8141"/>
          <a:stretch/>
        </p:blipFill>
        <p:spPr bwMode="auto">
          <a:xfrm>
            <a:off x="2558473" y="2855902"/>
            <a:ext cx="3870036" cy="21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5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2" y="2844"/>
            <a:ext cx="9209706" cy="685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направление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«Экологическое воспитание – формирование у человека сознательного восприятия окружающей природной среды, убежденности в необходимости бережного отношения к природе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экологически образованный человек понимает, что природа – такое же живое существо, как и он сам. Силы ее велики, но не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безграничны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47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38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Профессионально-трудовое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7735" r="13916" b="4027"/>
          <a:stretch/>
        </p:blipFill>
        <p:spPr bwMode="auto">
          <a:xfrm rot="923686">
            <a:off x="1390954" y="3493955"/>
            <a:ext cx="2902287" cy="231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:\Новая папка\IMG_8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2959">
            <a:off x="4235601" y="3290775"/>
            <a:ext cx="3625662" cy="271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фото для WS\DSC_08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113">
            <a:off x="591014" y="1318048"/>
            <a:ext cx="3485301" cy="232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фото для WS\DSC_075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51242"/>
            <a:ext cx="3095809" cy="2063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-138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Профессионально-трудовое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2852935"/>
            <a:ext cx="8085228" cy="34563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Труд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 и остается необходимым и важным средством развития психики и нравственных представлений личности. Трудовая деятельность должна стать для студентов естественной физической и интеллектуальной потребностью.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 Трудовое воспитание—это процесс организации и стимулирования трудовой деятельности учащихся, формирования у них трудовых умений и навыков, воспитания добросовестного отношения к своей работе, стимулирования творчества, инициативы и стремления к достижению более высоких результатов.</a:t>
            </a:r>
          </a:p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9141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perspectiveFront"/>
              <a:lightRig rig="threePt" dir="t"/>
            </a:scene3d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Социально-патриотическое</a:t>
            </a:r>
            <a:r>
              <a:rPr lang="en-US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endParaRPr lang="ru-RU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30" y="1483043"/>
            <a:ext cx="3590376" cy="270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3429000"/>
            <a:ext cx="30610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pres?slideindex=1&amp;slidetitle="/>
              </a:rPr>
              <a:t>«Едино государство - когда 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  <a:hlinkClick r:id="rId4" action="ppaction://hlinkpres?slideindex=1&amp;slidetitle="/>
            </a:endParaRP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pres?slideindex=1&amp;slidetitle="/>
              </a:rPr>
              <a:t>един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4" action="ppaction://hlinkpres?slideindex=1&amp;slidetitle="/>
              </a:rPr>
              <a:t>народ!»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52165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3680"/>
            <a:ext cx="3687959" cy="207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572595"/>
            <a:ext cx="3238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Народная педагогика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file"/>
              </a:rPr>
              <a:t>Полесья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асота Беларуси | Пикабу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"/>
            <a:ext cx="7772400" cy="3789041"/>
          </a:xfrm>
        </p:spPr>
        <p:txBody>
          <a:bodyPr>
            <a:noAutofit/>
            <a:scene3d>
              <a:camera prst="obliqueBottom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4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4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 «Мозырский государственный </a:t>
            </a:r>
            <a:r>
              <a:rPr lang="ru-RU" sz="18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строителей</a:t>
            </a:r>
            <a:r>
              <a:rPr lang="ru-RU" sz="18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гражданско-патриотического воспитания</a:t>
            </a:r>
            <a:r>
              <a:rPr lang="ru-RU" sz="1800" b="1" dirty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400" b="1" dirty="0" smtClean="0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молодёжи – будущее страны</a:t>
            </a:r>
            <a:endParaRPr lang="ru-RU" sz="6400" b="1" dirty="0">
              <a:ln w="1270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077072"/>
            <a:ext cx="4392488" cy="2664296"/>
          </a:xfrm>
        </p:spPr>
        <p:txBody>
          <a:bodyPr>
            <a:scene3d>
              <a:camera prst="perspectiveAbove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l"/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Разработчики:</a:t>
            </a:r>
          </a:p>
          <a:p>
            <a:pPr algn="l"/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Горошко О.Н., преподаватель,</a:t>
            </a:r>
          </a:p>
          <a:p>
            <a:pPr algn="l"/>
            <a:r>
              <a:rPr lang="ru-RU" sz="24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Щепановская</a:t>
            </a:r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Л.А., методист</a:t>
            </a:r>
          </a:p>
          <a:p>
            <a:pPr algn="l"/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</a:p>
          <a:p>
            <a:pPr algn="l"/>
            <a:r>
              <a:rPr lang="ru-RU" sz="24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Борисенко Ж.С., заместитель директора по УВР</a:t>
            </a:r>
            <a:endParaRPr lang="ru-RU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600" b="1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ctr">
              <a:buNone/>
            </a:pPr>
            <a:endParaRPr lang="ru-RU" sz="3600" b="1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n w="1905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Создание системы гражданско-патриотического воспитания в </a:t>
            </a:r>
            <a:r>
              <a:rPr lang="ru-RU" b="1" dirty="0" smtClean="0">
                <a:ln w="1905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образовательном учреждении.</a:t>
            </a:r>
            <a:endParaRPr lang="ru-RU" b="1" dirty="0">
              <a:ln w="1905">
                <a:solidFill>
                  <a:schemeClr val="tx2"/>
                </a:solidFill>
              </a:ln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905">
                <a:solidFill>
                  <a:schemeClr val="tx2"/>
                </a:solidFill>
              </a:ln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n w="1905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Обогащение содержания гражданско-патриотического воспитания комплексом авторских электронных средств обучения.</a:t>
            </a:r>
          </a:p>
          <a:p>
            <a:pPr algn="just"/>
            <a:endParaRPr lang="ru-RU" b="1" dirty="0" smtClean="0">
              <a:ln w="1905">
                <a:solidFill>
                  <a:schemeClr val="tx2"/>
                </a:solidFill>
              </a:ln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905">
                <a:solidFill>
                  <a:schemeClr val="tx2"/>
                </a:solidFill>
              </a:ln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Оздоровление внутрисемейных отношений, формирование позитивного влияния на личность учащегося через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прадков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b="1" dirty="0">
              <a:ln w="1905">
                <a:solidFill>
                  <a:schemeClr val="tx2"/>
                </a:solidFill>
              </a:ln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образа выпускника-рабочего, как социально-значимой личности.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5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факт. Отдых. Красоты.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8" y="0"/>
            <a:ext cx="91469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программы была определена по следующим причинам:</a:t>
            </a:r>
          </a:p>
          <a:p>
            <a:pPr marL="0" indent="0" algn="just">
              <a:buNone/>
            </a:pPr>
            <a:endParaRPr lang="ru-RU" sz="2900" b="1" dirty="0">
              <a:solidFill>
                <a:srgbClr val="0033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насущностью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этой темы, её огромным значением для белорусского общества и государства;</a:t>
            </a:r>
          </a:p>
          <a:p>
            <a:pPr marL="0" indent="0" algn="just">
              <a:buNone/>
            </a:pP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необходимостью формирования духа патриотического единства народа, как фундамента будущего, с опорой на память о победах в ВОВ;</a:t>
            </a:r>
            <a:endParaRPr lang="ru-RU" sz="2900" b="1" dirty="0">
              <a:solidFill>
                <a:srgbClr val="0033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ориентацией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новые подходы и проблемы патриотического воспитания, развития у подрастающего поколения позитивно направленных  социально-значимых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сторон и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качеств,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необходимостью побудить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 активному проявлению положительных качеств в интересах общества и государства.</a:t>
            </a:r>
          </a:p>
          <a:p>
            <a:pPr marL="0" indent="0" algn="just">
              <a:buNone/>
            </a:pP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Любая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страна, нация  нуждается в наличии действительной,                                            эффективной системы гражданско-патриотического воспитания адекватной   по содержанию и методам, сложившейся в обществе политической и социально-экономической ситуации. При этом методы и формы патриотического воспитания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постоянно видоизменятся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  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обновляться.</a:t>
            </a:r>
            <a:endParaRPr lang="ru-RU" sz="2900" b="1" dirty="0">
              <a:solidFill>
                <a:srgbClr val="0033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молодого поколения как сознательного и достойного восприемника нашей истории и культуры, воспитывать чувство гордости к Родине, тем местам, где мы </a:t>
            </a:r>
            <a:r>
              <a:rPr lang="ru-RU" sz="2900" b="1" dirty="0" smtClean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родились и живём; воспитывать целостную личность, </a:t>
            </a:r>
            <a:r>
              <a:rPr lang="ru-RU" sz="2900" b="1" dirty="0">
                <a:solidFill>
                  <a:srgbClr val="0033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путем развития творческих инициатив учащихся.</a:t>
            </a:r>
          </a:p>
          <a:p>
            <a:pPr marL="0" indent="0">
              <a:buNone/>
            </a:pPr>
            <a:endParaRPr lang="ru-RU" sz="2400" b="1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факт. Отдых. Красоты.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393"/>
            <a:ext cx="91469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4038600" cy="1656184"/>
          </a:xfrm>
          <a:solidFill>
            <a:srgbClr val="FFCC00"/>
          </a:solidFill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indent="0" algn="just">
              <a:buNone/>
            </a:pPr>
            <a:r>
              <a:rPr lang="ru-RU" sz="2000" b="1" dirty="0" smtClean="0">
                <a:ln w="1905">
                  <a:solidFill>
                    <a:srgbClr val="1F497D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b="1" dirty="0">
                <a:ln w="1905">
                  <a:solidFill>
                    <a:srgbClr val="1F497D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исследования: система гражданско-патриотического воспитания в лицее, через изучение истории и культуры белорусского народа</a:t>
            </a:r>
          </a:p>
          <a:p>
            <a:pPr lvl="0" algn="just"/>
            <a:endParaRPr lang="ru-RU" sz="2800" dirty="0">
              <a:ln>
                <a:solidFill>
                  <a:srgbClr val="00B050"/>
                </a:solidFill>
              </a:ln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573016"/>
            <a:ext cx="4038600" cy="2592288"/>
          </a:xfrm>
          <a:solidFill>
            <a:srgbClr val="FFCC00"/>
          </a:solidFill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000" b="1" dirty="0">
                <a:ln w="1905">
                  <a:solidFill>
                    <a:srgbClr val="1F497D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Предмет исследования: совершенствование гражданско-патриотического воспитания средствами внедрения современных и качественных средств обучения, ориентированных на нужды экономики страны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0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факт. Отдых. Красоты.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" y="-99392"/>
            <a:ext cx="91469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737841"/>
              </p:ext>
            </p:extLst>
          </p:nvPr>
        </p:nvGraphicFramePr>
        <p:xfrm>
          <a:off x="214058" y="188641"/>
          <a:ext cx="8712968" cy="65801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490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0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работы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84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Историко-краеведческое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Диспуты, уроки духовного общения, акции, виртуальные экскурсии 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84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Духовно-нравственное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Фольклорные фестивали, конкурсы стихов, участие в народных праздниках 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2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Героико-патриотическое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 «Помощь ветерану», поисковая, исследовательская деятельность, участие в общегородских мероприятиях, концертах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84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Спортивно-патриотическое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Соревнования, игры, дни здоровья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47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Санитарные дни,  конкурс «Лечение без лекарств», акции «Посади дерево»</a:t>
                      </a:r>
                    </a:p>
                  </a:txBody>
                  <a:tcPr>
                    <a:solidFill>
                      <a:srgbClr val="FFCC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Профессионально-трудовое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памятных сувениров, волонтерская деятельность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684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Социально-патриотическое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2020 – июнь 2022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Фотовыставка «Моя семья», изучение и пропаганда лучших семейных традиций, работа с общественными объединениями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4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252614"/>
              </p:ext>
            </p:extLst>
          </p:nvPr>
        </p:nvGraphicFramePr>
        <p:xfrm>
          <a:off x="251520" y="188640"/>
          <a:ext cx="878497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6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6" y="0"/>
            <a:ext cx="9161365" cy="686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6768752" cy="5721500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indent="0" algn="just">
              <a:buNone/>
            </a:pP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Одной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наиболее значимых социальных задач в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Беларусь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стало активное возрождение системы патриотического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</a:p>
          <a:p>
            <a:pPr marL="0" indent="0" algn="just">
              <a:buNone/>
            </a:pP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Проект гражданско-патриотического воспитания 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последовательная деятельность, направленная на достижение нового результата с ограничением времени и учетом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ресурсов.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под методом проектов пронимается совместная продуктивная деятельность руководителя и команды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обучающихся, направленная на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духа патриотического единства. 	Метод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предоставляет возможность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проявить не только общественные, но и личные интересы, приобрести навыки планирования и организации деятельности, реализовать </a:t>
            </a:r>
            <a:r>
              <a:rPr lang="ru-RU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способности, развить индивидуальные творческие стороны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31377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факт. Отдых. Красоты. Беларусь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987" y="2132856"/>
            <a:ext cx="8712968" cy="4608512"/>
          </a:xfrm>
          <a:noFill/>
        </p:spPr>
        <p:txBody>
          <a:bodyPr>
            <a:noAutofit/>
            <a:scene3d>
              <a:camera prst="obliqueTopRigh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lvl="0">
              <a:buNone/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marL="0" lvl="0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систему по созданию комплекса авторских электронных средств обучения, позволяющую достичь наилучших результатов в гражданско-патриотическом воспитании учащихся;</a:t>
            </a:r>
          </a:p>
          <a:p>
            <a:pPr marL="0" lvl="0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 ориентировать на становление и развитие личности свободной, любящей свою семью, лицей, город, деревню, Родину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>
              <a:buNone/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Задачи:</a:t>
            </a:r>
          </a:p>
          <a:p>
            <a:pPr marL="0" lvl="0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осознанное отношение к Родине, её прошлому, настоящему и будущему на основе исторических событий и культуры народа;</a:t>
            </a:r>
          </a:p>
          <a:p>
            <a:pPr marL="0" lvl="0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условия для реализации каждым учащимся собственной гражданской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910</Words>
  <Application>Microsoft Office PowerPoint</Application>
  <PresentationFormat>Экран (4:3)</PresentationFormat>
  <Paragraphs>158</Paragraphs>
  <Slides>30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 УО «Мозырский государственный колледж строителей»  Проект гражданско-патриотического воспитания Инициатива молодёжи – будущее страны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Историко-краеведческое направление</vt:lpstr>
      <vt:lpstr>Музейная комната лицея</vt:lpstr>
      <vt:lpstr>Музейная комната лицея</vt:lpstr>
      <vt:lpstr>Брама – портал в прошлое белорусского Полесья </vt:lpstr>
      <vt:lpstr>Экспозиция кирпича</vt:lpstr>
      <vt:lpstr>История и этнография белорусского Полесья</vt:lpstr>
      <vt:lpstr>Каменецкая вежа</vt:lpstr>
      <vt:lpstr>Уроки духовного общения</vt:lpstr>
      <vt:lpstr>Виртуальные экскурсии</vt:lpstr>
      <vt:lpstr>Духовно-нравственное Воспитание - </vt:lpstr>
      <vt:lpstr>Духовно-нравственное направление</vt:lpstr>
      <vt:lpstr>Героико-патриотическое направление </vt:lpstr>
      <vt:lpstr>Героико-патриотическое направление </vt:lpstr>
      <vt:lpstr>Спортивно-патриотическое направление </vt:lpstr>
      <vt:lpstr>Спортивно-патриотическое направление </vt:lpstr>
      <vt:lpstr>Экологическое направление</vt:lpstr>
      <vt:lpstr>Экологическое направление</vt:lpstr>
      <vt:lpstr>Профессионально-трудовое направление </vt:lpstr>
      <vt:lpstr>Профессионально-трудовое направление </vt:lpstr>
      <vt:lpstr>Социально-патриотическое направление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Lenovo B50-10</cp:lastModifiedBy>
  <cp:revision>92</cp:revision>
  <dcterms:created xsi:type="dcterms:W3CDTF">2021-02-27T18:44:16Z</dcterms:created>
  <dcterms:modified xsi:type="dcterms:W3CDTF">2022-11-10T09:35:46Z</dcterms:modified>
</cp:coreProperties>
</file>