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81" r:id="rId4"/>
    <p:sldId id="258" r:id="rId5"/>
    <p:sldId id="280" r:id="rId6"/>
    <p:sldId id="260" r:id="rId7"/>
    <p:sldId id="279" r:id="rId8"/>
    <p:sldId id="277" r:id="rId9"/>
    <p:sldId id="261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8/10/2023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/>
              <a:t>Как помочь ребенку пережить сексуальное насилие: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ПЕРВАЯ ПОМОЩЬ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42" y="1609238"/>
            <a:ext cx="10600786" cy="18801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/>
              <a:t>Создание первого </a:t>
            </a:r>
            <a:r>
              <a:rPr lang="ru-RU" sz="4000" b="1" dirty="0" smtClean="0"/>
              <a:t>контакта: </a:t>
            </a:r>
            <a:br>
              <a:rPr lang="ru-RU" sz="4000" b="1" dirty="0" smtClean="0"/>
            </a:br>
            <a:r>
              <a:rPr lang="ru-RU" sz="4000" b="1" dirty="0" smtClean="0"/>
              <a:t>ключевые рекомендации</a:t>
            </a:r>
            <a:endParaRPr lang="ru-RU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11" y="3887440"/>
            <a:ext cx="4141076" cy="25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8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840828"/>
            <a:ext cx="10058400" cy="5331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/>
              <a:t>1</a:t>
            </a:r>
            <a:r>
              <a:rPr lang="ru-RU" sz="3600" b="1" i="1" dirty="0"/>
              <a:t>. Установите </a:t>
            </a:r>
            <a:r>
              <a:rPr lang="ru-RU" sz="3600" b="1" i="1" dirty="0" smtClean="0"/>
              <a:t>контакт </a:t>
            </a:r>
            <a:r>
              <a:rPr lang="ru-RU" sz="3600" b="1" i="1" dirty="0"/>
              <a:t>с ребенком</a:t>
            </a:r>
            <a:r>
              <a:rPr lang="ru-RU" sz="3600" b="1" i="1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При установлении контакта рекомендуется задавать вопросы, большей частью открытые, на нейтральные темы, не связанные с травматической ситуацией:</a:t>
            </a:r>
          </a:p>
          <a:p>
            <a:pPr lvl="0"/>
            <a:r>
              <a:rPr lang="ru-RU" dirty="0"/>
              <a:t>Как тебя зовут?</a:t>
            </a:r>
          </a:p>
          <a:p>
            <a:pPr lvl="0"/>
            <a:r>
              <a:rPr lang="ru-RU" dirty="0"/>
              <a:t>Сколько тебе лет?</a:t>
            </a:r>
          </a:p>
          <a:p>
            <a:pPr lvl="0"/>
            <a:r>
              <a:rPr lang="ru-RU" dirty="0"/>
              <a:t>Ходишь ли ты в школу или в детский сад?</a:t>
            </a:r>
          </a:p>
          <a:p>
            <a:pPr lvl="0"/>
            <a:r>
              <a:rPr lang="ru-RU" dirty="0"/>
              <a:t>Что тебе там нравится или не нравится?</a:t>
            </a:r>
          </a:p>
          <a:p>
            <a:pPr lvl="0"/>
            <a:r>
              <a:rPr lang="ru-RU" dirty="0"/>
              <a:t>Есть ли у тебя друзья?</a:t>
            </a:r>
          </a:p>
          <a:p>
            <a:pPr lvl="0"/>
            <a:r>
              <a:rPr lang="ru-RU" dirty="0"/>
              <a:t>Чем ты любишь заниматься?</a:t>
            </a:r>
          </a:p>
          <a:p>
            <a:pPr lvl="0"/>
            <a:r>
              <a:rPr lang="ru-RU" dirty="0"/>
              <a:t>Расскажи о своей семье?</a:t>
            </a:r>
          </a:p>
          <a:p>
            <a:pPr lvl="0"/>
            <a:r>
              <a:rPr lang="ru-RU" dirty="0"/>
              <a:t>Что делает тебя счастливым? От чего ты грустишь?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52" y="2648606"/>
            <a:ext cx="3923954" cy="35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7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46" y="241738"/>
            <a:ext cx="11710168" cy="466452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2. Сфокусируйтесь на теме насилия</a:t>
            </a:r>
            <a:r>
              <a:rPr lang="ru-RU" sz="3600" b="1" i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5" y="914400"/>
            <a:ext cx="11590245" cy="5762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/>
              <a:t>2/3 </a:t>
            </a:r>
            <a:r>
              <a:rPr lang="ru-RU" sz="1800" dirty="0"/>
              <a:t>встречи можно сказать ребенку, что бывают хорошие секреты (например, заранее приготовленный подарок) и секреты плохие (обида, о которой можно рассказать тому взрослому, которому доверяешь, чтобы он смог тебе помочь</a:t>
            </a:r>
            <a:r>
              <a:rPr lang="ru-RU" sz="1800" dirty="0" smtClean="0"/>
              <a:t>)</a:t>
            </a:r>
            <a:r>
              <a:rPr lang="ru-RU" sz="1800" dirty="0"/>
              <a:t> “Расскажи, пожалуйста, </a:t>
            </a:r>
            <a:r>
              <a:rPr lang="ru-RU" sz="1800" dirty="0" smtClean="0"/>
              <a:t>что </a:t>
            </a:r>
            <a:r>
              <a:rPr lang="ru-RU" sz="1800" dirty="0"/>
              <a:t>с тобой произошло?”. </a:t>
            </a:r>
            <a:endParaRPr lang="ru-RU" sz="1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/>
              <a:t>Неэффективно </a:t>
            </a:r>
            <a:r>
              <a:rPr lang="ru-RU" sz="1800" b="1" dirty="0"/>
              <a:t>и даже вредно: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спрашивать, не спровоцировал ли он чем-либо действия обидчика;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задавать вопросы, усиливающие чувство вины;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спрашивать, почему ребенок не оказал достаточного сопротивления или не звал на помощь;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говорить о том, что бы вы сделали в подобной ситуации;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давать советы и навязывать собственные решения;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говорить “успокойся, не переживай...”, то есть отрицать чувства ребенка;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быть холодным и отстраненным, не проявлять </a:t>
            </a:r>
            <a:r>
              <a:rPr lang="ru-RU" sz="1800" dirty="0" err="1"/>
              <a:t>эмпатии</a:t>
            </a:r>
            <a:r>
              <a:rPr lang="ru-RU" sz="1800" dirty="0"/>
              <a:t>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говорить “я тебя понимаю...”;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1800" dirty="0"/>
              <a:t>слишком глубоко эмоционально включаться в ситуацию, что затрудняет </a:t>
            </a:r>
            <a:r>
              <a:rPr lang="ru-RU" sz="1800" dirty="0" smtClean="0"/>
              <a:t>или </a:t>
            </a:r>
            <a:r>
              <a:rPr lang="ru-RU" sz="1800" dirty="0"/>
              <a:t>делает невозможным оказание помощи.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/>
              <a:t>Важно собрать ту информацию о насилии, которая имеет отношение к оценке психологического состояния ребенка и выработке стратегий помощи (вид насилия, его тяжесть и длительность, характер взаимоотношений ребенка и обидчика, чувства ребенка и пр</a:t>
            </a:r>
            <a:r>
              <a:rPr lang="ru-RU" sz="1800" b="1" dirty="0" smtClean="0"/>
              <a:t>.).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2193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909" y="78826"/>
            <a:ext cx="12202213" cy="1017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/>
              <a:t>3. Учитывайте уровень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личностного </a:t>
            </a:r>
            <a:r>
              <a:rPr lang="ru-RU" sz="3600" b="1" i="1" dirty="0"/>
              <a:t>развития </a:t>
            </a:r>
            <a:r>
              <a:rPr lang="ru-RU" sz="3600" b="1" i="1" dirty="0" smtClean="0"/>
              <a:t>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97" y="1609859"/>
            <a:ext cx="7650185" cy="5248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построении </a:t>
            </a:r>
            <a:r>
              <a:rPr lang="ru-RU" dirty="0" smtClean="0"/>
              <a:t>разговора </a:t>
            </a:r>
            <a:r>
              <a:rPr lang="ru-RU" b="1" dirty="0" smtClean="0"/>
              <a:t>с </a:t>
            </a:r>
            <a:r>
              <a:rPr lang="ru-RU" b="1" dirty="0"/>
              <a:t>детьми младшего возраста:</a:t>
            </a:r>
          </a:p>
          <a:p>
            <a:pPr lvl="0"/>
            <a:r>
              <a:rPr lang="ru-RU" dirty="0"/>
              <a:t>используйте короткие вопросы и предложения, не превышающие 5 слов;</a:t>
            </a:r>
          </a:p>
          <a:p>
            <a:pPr lvl="0"/>
            <a:r>
              <a:rPr lang="ru-RU" dirty="0"/>
              <a:t>избегайте специальных терминов, вопросов с двойным отрицанием, абстрактных понятий;</a:t>
            </a:r>
          </a:p>
          <a:p>
            <a:pPr lvl="0"/>
            <a:r>
              <a:rPr lang="ru-RU" dirty="0"/>
              <a:t>используйте те же слова для названия интимных частей тела, какие использовал и ребенок;</a:t>
            </a:r>
          </a:p>
          <a:p>
            <a:pPr lvl="0"/>
            <a:r>
              <a:rPr lang="ru-RU" dirty="0"/>
              <a:t>старайтесь реже использовать местоимения (он, они), употребляйте имена собственные;</a:t>
            </a:r>
          </a:p>
          <a:p>
            <a:pPr lvl="0"/>
            <a:r>
              <a:rPr lang="ru-RU" dirty="0"/>
              <a:t>перефразируйте вопрос, если ребенок его не понимает:</a:t>
            </a:r>
          </a:p>
          <a:p>
            <a:pPr lvl="0"/>
            <a:r>
              <a:rPr lang="ru-RU" dirty="0"/>
              <a:t>после полученного ответа постарайтесь обобщить, что сказал ребенок, таким образом, вы побуждаете его к лучшему пониманию себя и </a:t>
            </a:r>
            <a:r>
              <a:rPr lang="ru-RU" dirty="0" smtClean="0"/>
              <a:t>ситуации: «Правильно ли я тебя поняла…?»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68" y="1353300"/>
            <a:ext cx="3836805" cy="224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3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4. Используйте приемы активного слушания</a:t>
            </a:r>
            <a:r>
              <a:rPr lang="ru-RU" sz="3200" b="1" i="1" dirty="0" smtClean="0"/>
              <a:t>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007476"/>
            <a:ext cx="10058400" cy="4164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Если </a:t>
            </a:r>
            <a:r>
              <a:rPr lang="ru-RU" sz="2400" b="1" dirty="0"/>
              <a:t>речь не идет о спец. </a:t>
            </a:r>
            <a:r>
              <a:rPr lang="ru-RU" sz="2400" b="1" dirty="0" smtClean="0"/>
              <a:t>Экспертизе, то специалисту </a:t>
            </a:r>
            <a:r>
              <a:rPr lang="ru-RU" sz="2400" b="1" dirty="0"/>
              <a:t>важно </a:t>
            </a:r>
            <a:r>
              <a:rPr lang="ru-RU" sz="2400" b="1" dirty="0" smtClean="0"/>
              <a:t>выяснить, не </a:t>
            </a:r>
            <a:r>
              <a:rPr lang="ru-RU" sz="2400" b="1" dirty="0"/>
              <a:t>столько то, что именно сказал ребенок или сделал, а </a:t>
            </a:r>
            <a:r>
              <a:rPr lang="ru-RU" sz="2400" b="1" u="sng" dirty="0">
                <a:solidFill>
                  <a:schemeClr val="accent1"/>
                </a:solidFill>
              </a:rPr>
              <a:t>то, что он чувствовал</a:t>
            </a:r>
            <a:r>
              <a:rPr lang="ru-RU" sz="2400" b="1" u="sng" dirty="0" smtClean="0">
                <a:solidFill>
                  <a:schemeClr val="accent1"/>
                </a:solidFill>
              </a:rPr>
              <a:t>.</a:t>
            </a:r>
            <a:endParaRPr lang="ru-RU" sz="2400" b="1" u="sng" dirty="0">
              <a:solidFill>
                <a:schemeClr val="accent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78" y="3693182"/>
            <a:ext cx="44196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7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5. Осторожно применяйте физический контакт.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/>
              <a:t>Ребенок</a:t>
            </a:r>
            <a:r>
              <a:rPr lang="ru-RU" sz="2400" b="1" dirty="0"/>
              <a:t>, в особенности перенесший сексуальную травму, неадекватно реагирует на физический контакт, цепенея и как бы прислушиваясь к собственным ощущениям.</a:t>
            </a:r>
          </a:p>
        </p:txBody>
      </p:sp>
    </p:spTree>
    <p:extLst>
      <p:ext uri="{BB962C8B-B14F-4D97-AF65-F5344CB8AC3E}">
        <p14:creationId xmlns:p14="http://schemas.microsoft.com/office/powerpoint/2010/main" val="30695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/>
              <a:t>6. </a:t>
            </a:r>
            <a:r>
              <a:rPr lang="ru-RU" sz="4000" b="1" i="1" dirty="0" smtClean="0"/>
              <a:t>Поддержите РЕБЕНКА.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442433"/>
            <a:ext cx="10058400" cy="49454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Важно </a:t>
            </a:r>
            <a:r>
              <a:rPr lang="ru-RU" sz="2400" dirty="0"/>
              <a:t>поддерживать представление ребенка о его личностной ценности, а также помочь преодолеть чувство изоляции и обособленности.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У </a:t>
            </a:r>
            <a:r>
              <a:rPr lang="ru-RU" sz="2400" dirty="0"/>
              <a:t>детей, переживших опыт насилия, в особенности сексуального, возникает </a:t>
            </a:r>
            <a:r>
              <a:rPr lang="ru-RU" sz="2400" b="1" dirty="0"/>
              <a:t>чувство непохожести на своих сверстников</a:t>
            </a:r>
            <a:r>
              <a:rPr lang="ru-RU" sz="2400" dirty="0"/>
              <a:t>, с которыми таких вещей “никогда не происходило”.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Скажите </a:t>
            </a:r>
            <a:r>
              <a:rPr lang="ru-RU" sz="2400" dirty="0"/>
              <a:t>ребенку, что он не один оказался в такой ситуации, что такое случается, к сожалению, и с другими детьми.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Скажите </a:t>
            </a:r>
            <a:r>
              <a:rPr lang="ru-RU" sz="2400" dirty="0"/>
              <a:t>ему, что требуется мужество и смелость, чтобы говорить о своих переживаниях, и вы цените то, что он вам доверился.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772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484632"/>
            <a:ext cx="10677487" cy="1609344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7. Оцените степень безопасности ребенка: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убедитесь</a:t>
            </a:r>
            <a:r>
              <a:rPr lang="ru-RU" sz="2400" dirty="0"/>
              <a:t>, что ребенок понимает, как опасно вмешиваться в насильственные отношения и драки взрослых;</a:t>
            </a:r>
          </a:p>
          <a:p>
            <a:pPr lvl="0"/>
            <a:r>
              <a:rPr lang="ru-RU" sz="2400" dirty="0"/>
              <a:t>выясните, есть ли рядом с ребенком взрослые, которым он доверяет, и которые не допустят повторения насильственных действий;</a:t>
            </a:r>
          </a:p>
          <a:p>
            <a:pPr lvl="0"/>
            <a:r>
              <a:rPr lang="ru-RU" sz="2400" dirty="0"/>
              <a:t>есть ли безопасное место, куда может отправиться ребенок;</a:t>
            </a:r>
          </a:p>
          <a:p>
            <a:pPr lvl="0"/>
            <a:r>
              <a:rPr lang="ru-RU" sz="2400" dirty="0"/>
              <a:t>есть ли у вас как у специалиста возможность контакта с ненасильственным взрослым, помогающим ребенку.</a:t>
            </a:r>
          </a:p>
        </p:txBody>
      </p:sp>
    </p:spTree>
    <p:extLst>
      <p:ext uri="{BB962C8B-B14F-4D97-AF65-F5344CB8AC3E}">
        <p14:creationId xmlns:p14="http://schemas.microsoft.com/office/powerpoint/2010/main" val="157085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0" y="512064"/>
            <a:ext cx="10907161" cy="1609344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8. Объясните ребенку дальнейшее развитие событий.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48496"/>
            <a:ext cx="10058400" cy="510003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/>
              <a:t>Консультируя </a:t>
            </a:r>
            <a:r>
              <a:rPr lang="ru-RU" sz="2400" dirty="0"/>
              <a:t>ребенка, пострадавшего от насилия, важно не давать обещаний, в которых специалист не уверен: “Твоя мама обязательно поможет тебе”, “Того, кто тебя обидел, обязательно накажут”. </a:t>
            </a:r>
            <a:endParaRPr lang="ru-RU" sz="2400" dirty="0" smtClean="0"/>
          </a:p>
          <a:p>
            <a:pPr>
              <a:lnSpc>
                <a:spcPct val="110000"/>
              </a:lnSpc>
            </a:pPr>
            <a:r>
              <a:rPr lang="ru-RU" sz="2400" dirty="0" smtClean="0"/>
              <a:t>Мы </a:t>
            </a:r>
            <a:r>
              <a:rPr lang="ru-RU" sz="2400" dirty="0"/>
              <a:t>также не имеем права давать ребенку обещание полной конфиденциальности и считать его согласие или несогласие определяющим при планировании дальнейших действий. Ребенка нельзя заставлять брать на себя ответственность за возможность выхода из ситуации насилия.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Завершая беседу с ребенком, информируйте его о том, как могут развиваться дальнейшие события, например: “Я собираюсь поговорить с твоей мамой о том, что произошло, чтобы найти пути, как можно тебя защитить”.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21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" y="16254"/>
            <a:ext cx="12037454" cy="8723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Первичный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контакт должен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помочь специалисту ответить на следующие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вопросы: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784722"/>
            <a:ext cx="11802747" cy="559675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200" dirty="0" smtClean="0"/>
              <a:t> Какие </a:t>
            </a:r>
            <a:r>
              <a:rPr lang="ru-RU" sz="2200" dirty="0"/>
              <a:t>психотравмирующие события пережил ребенок?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На каком уровне возрастного и личностного развития находится ребенок, и 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</a:rPr>
              <a:t>каковы его ресурсы?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Какие отрицательные психологические симптомы присущи поведению ребенка и насколько они опасны в дальнейшем?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Какого типа терапия целесообразна в данном конкретном случае?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Есть ли у членов семьи мотивация и ресурсы к участию в процессе реабилитации?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Как подключить контактную сеть (детский сад, школу, родственников и др.) для участия в реабилитационной работе?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</a:rPr>
              <a:t>В случае сексуального насилия круг необходимой информации должен быть расширен: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В каком возрасте и когда имело место сексуальное насилие?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Кто осуществлял сексуальное насилие и кто, возможно, знал о нем?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Характер злоупотребления: например, степень принуждения и применения силы, чувства, которые испытывал ребенок?</a:t>
            </a:r>
          </a:p>
          <a:p>
            <a:pPr lvl="0">
              <a:spcBef>
                <a:spcPts val="600"/>
              </a:spcBef>
            </a:pPr>
            <a:r>
              <a:rPr lang="ru-RU" sz="2200" dirty="0"/>
              <a:t>Какое объяснение произошедшего дал ребенок самому себе, на кого он возлагает ответственность и </a:t>
            </a:r>
            <a:r>
              <a:rPr lang="ru-RU" sz="2200" dirty="0" smtClean="0"/>
              <a:t>вину</a:t>
            </a:r>
            <a:r>
              <a:rPr lang="ru-RU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30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5" y="315311"/>
            <a:ext cx="8628994" cy="64428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Сексуальное </a:t>
            </a:r>
            <a:r>
              <a:rPr lang="ru-RU" dirty="0">
                <a:solidFill>
                  <a:srgbClr val="0070C0"/>
                </a:solidFill>
              </a:rPr>
              <a:t>насилие </a:t>
            </a:r>
            <a:r>
              <a:rPr lang="ru-RU" dirty="0"/>
              <a:t>- это вовлечение функционально незрелых детей и подростков в сексуальные действия, которые они совершают, не понимая их полностью, на которые они не способны дать согласие или которые нарушают социальные табу семейных </a:t>
            </a:r>
            <a:r>
              <a:rPr lang="ru-RU" dirty="0" smtClean="0"/>
              <a:t>ролей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>
                <a:solidFill>
                  <a:srgbClr val="0070C0"/>
                </a:solidFill>
              </a:rPr>
              <a:t>Инцест</a:t>
            </a:r>
            <a:r>
              <a:rPr lang="ru-RU" dirty="0"/>
              <a:t> (кровосмешение) - половая связь между близкими кровными родственниками (родителями и детьми, братьями и сестрами</a:t>
            </a:r>
            <a:r>
              <a:rPr lang="ru-RU" dirty="0" smtClean="0"/>
              <a:t>).</a:t>
            </a:r>
          </a:p>
          <a:p>
            <a:r>
              <a:rPr lang="ru-RU" dirty="0"/>
              <a:t>Для семей, в которых происходит инцест, характерна </a:t>
            </a:r>
            <a:r>
              <a:rPr lang="ru-RU" dirty="0" err="1"/>
              <a:t>дисфункциональность</a:t>
            </a:r>
            <a:r>
              <a:rPr lang="ru-RU" dirty="0"/>
              <a:t>: коммуникативные связи слабые, границы в отношениях нарушены, матери часто теряют власть настолько, что не могут воспрепятствовать инцесту, типично беспрекословное подчинение младших старшим, высоко эмоциональное напряжение. Вокруг ребенка, перешагнувшего сексуальный барьер, с одной стороны, образуется интимный вакуум, сохраняется секретность происходящего с ним. С другой стороны, положение такого ребенка может стать привилегированным, девочка может пользоваться защитой отца, получать подарки, ее семейный статус может стать выше статуса матери. В семье, где много детей, </a:t>
            </a:r>
            <a:r>
              <a:rPr lang="ru-RU" dirty="0" err="1"/>
              <a:t>инцестуозные</a:t>
            </a:r>
            <a:r>
              <a:rPr lang="ru-RU" dirty="0"/>
              <a:t> отношения могут продолжаться со всеми детьми одновременно/последовательно или затрагивать только кого-то из детей. При этом секретность сохраняется таким образом, что каждый из детей может не знать, что его братья/сестры тоже жертвы. Секретность в таких семьях поддерживается за счет изоляции жертвы, угроз, обмана или подкупа ребенка.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664" y="2846231"/>
            <a:ext cx="3480696" cy="23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4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" y="1112864"/>
            <a:ext cx="11256135" cy="190079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ru-RU" sz="3100" b="1" dirty="0">
                <a:solidFill>
                  <a:srgbClr val="0070C0"/>
                </a:solidFill>
              </a:rPr>
              <a:t>Самое главное, в ходе первой встречи важно донести до ребенка, что насилие над детьми не является нормой. 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/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Важно </a:t>
            </a:r>
            <a:r>
              <a:rPr lang="ru-RU" sz="3100" b="1" dirty="0">
                <a:solidFill>
                  <a:srgbClr val="C00000"/>
                </a:solidFill>
              </a:rPr>
              <a:t>дать понять следующее</a:t>
            </a:r>
            <a:r>
              <a:rPr lang="ru-RU" sz="3100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424" y="3168204"/>
            <a:ext cx="8455955" cy="3854002"/>
          </a:xfrm>
        </p:spPr>
        <p:txBody>
          <a:bodyPr>
            <a:normAutofit/>
          </a:bodyPr>
          <a:lstStyle/>
          <a:p>
            <a:pPr lvl="6"/>
            <a:r>
              <a:rPr lang="ru-RU" sz="3100" b="1" dirty="0" smtClean="0">
                <a:solidFill>
                  <a:schemeClr val="tx2"/>
                </a:solidFill>
              </a:rPr>
              <a:t>Я </a:t>
            </a:r>
            <a:r>
              <a:rPr lang="ru-RU" sz="3100" b="1" dirty="0">
                <a:solidFill>
                  <a:schemeClr val="tx2"/>
                </a:solidFill>
              </a:rPr>
              <a:t>тебе верю;</a:t>
            </a:r>
          </a:p>
          <a:p>
            <a:pPr lvl="6"/>
            <a:r>
              <a:rPr lang="ru-RU" sz="3100" b="1" dirty="0">
                <a:solidFill>
                  <a:schemeClr val="tx2"/>
                </a:solidFill>
              </a:rPr>
              <a:t>Я сожалею, что с тобой это случилось</a:t>
            </a:r>
          </a:p>
          <a:p>
            <a:pPr lvl="6"/>
            <a:r>
              <a:rPr lang="ru-RU" sz="3100" b="1" dirty="0">
                <a:solidFill>
                  <a:schemeClr val="tx2"/>
                </a:solidFill>
              </a:rPr>
              <a:t>В этом нет твоей вины;</a:t>
            </a:r>
          </a:p>
          <a:p>
            <a:pPr lvl="6"/>
            <a:r>
              <a:rPr lang="ru-RU" sz="3100" b="1" dirty="0">
                <a:solidFill>
                  <a:schemeClr val="tx2"/>
                </a:solidFill>
              </a:rPr>
              <a:t>Хорошо, что ты об этом рассказал</a:t>
            </a:r>
            <a:r>
              <a:rPr lang="ru-RU" sz="3100" b="1" dirty="0" smtClean="0">
                <a:solidFill>
                  <a:schemeClr val="tx2"/>
                </a:solidFill>
              </a:rPr>
              <a:t>.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03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50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Правила оказания первой помощи жертвам насилия</a:t>
            </a:r>
            <a:r>
              <a:rPr lang="ru-RU" sz="3600" dirty="0" smtClean="0">
                <a:solidFill>
                  <a:srgbClr val="0070C0"/>
                </a:solidFill>
              </a:rPr>
              <a:t>: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1751527"/>
            <a:ext cx="10690366" cy="48424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 smtClean="0"/>
              <a:t>• </a:t>
            </a:r>
            <a:r>
              <a:rPr lang="ru-RU" sz="2400" dirty="0"/>
              <a:t>Не бросайтесь обнимать пострадавшего, избегайте лишнего телесного контакта. В крайнем случае, можно взять егоза руку или положить руку на плечо.</a:t>
            </a:r>
            <a:br>
              <a:rPr lang="ru-RU" sz="2400" dirty="0"/>
            </a:br>
            <a:r>
              <a:rPr lang="ru-RU" sz="2400" dirty="0"/>
              <a:t>• Не решайте за пострадавшего, что ему сейчас необходимо (он должен ощущать, что не потерял контроля над реальностью).</a:t>
            </a:r>
            <a:br>
              <a:rPr lang="ru-RU" sz="2400" dirty="0"/>
            </a:br>
            <a:r>
              <a:rPr lang="ru-RU" sz="2400" dirty="0"/>
              <a:t>• Не расспрашивайте о подробностях произошедшего, не обвиняйте.</a:t>
            </a:r>
            <a:br>
              <a:rPr lang="ru-RU" sz="2400" dirty="0"/>
            </a:br>
            <a:r>
              <a:rPr lang="ru-RU" sz="2400" dirty="0"/>
              <a:t>• Дайте почувствовать, что пострадавший может рассчитывать на вашу поддержку.</a:t>
            </a:r>
            <a:br>
              <a:rPr lang="ru-RU" sz="2400" dirty="0"/>
            </a:br>
            <a:r>
              <a:rPr lang="ru-RU" sz="2400" dirty="0"/>
              <a:t>• Если пострадавший начинает рассказ о случившемся, то не переспрашивайте о конкретных деталях, побуждайте говорить о чувствах, связанных с событием.</a:t>
            </a:r>
            <a:br>
              <a:rPr lang="ru-RU" sz="2400" dirty="0"/>
            </a:br>
            <a:r>
              <a:rPr lang="ru-RU" sz="2400" dirty="0"/>
              <a:t>• При необходимости можно сопровождать пострадавшего, например, если он идет в милицию подавать заявление или на опознание погибших родственников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4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70456"/>
            <a:ext cx="10058400" cy="6465195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800" b="1" dirty="0">
                <a:solidFill>
                  <a:srgbClr val="0070C0"/>
                </a:solidFill>
              </a:rPr>
              <a:t>В кризисной работе с жертвами насилия основная цель психолога заключается в уменьшении и ликвидации травматических переживаний, чувства собственной неполноценности, ущербности, в формировании адекватной самооценки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</a:rPr>
              <a:t>первом </a:t>
            </a:r>
            <a:r>
              <a:rPr lang="ru-RU" sz="2800" b="1" dirty="0">
                <a:solidFill>
                  <a:srgbClr val="0070C0"/>
                </a:solidFill>
              </a:rPr>
              <a:t>этапе важно дать возможность пострадавшему пережить сложные чувства, возникшие в ситуации. </a:t>
            </a:r>
            <a:endParaRPr lang="ru-RU" b="1" dirty="0"/>
          </a:p>
          <a:p>
            <a:pPr marL="0" indent="0">
              <a:buNone/>
            </a:pPr>
            <a:endParaRPr lang="ru-RU" sz="1900" b="1" dirty="0" smtClean="0"/>
          </a:p>
          <a:p>
            <a:pPr marL="0" indent="0">
              <a:buNone/>
            </a:pPr>
            <a:endParaRPr lang="ru-RU" sz="1900" b="1" dirty="0" smtClean="0"/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900" b="1" dirty="0" smtClean="0"/>
              <a:t>Список </a:t>
            </a:r>
            <a:r>
              <a:rPr lang="ru-RU" sz="1900" b="1" dirty="0"/>
              <a:t>литературы.</a:t>
            </a:r>
            <a:endParaRPr lang="ru-RU" sz="1900" dirty="0"/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ru-RU" sz="1900" dirty="0"/>
              <a:t>Зиновьева, Н.О., Михайлова, Н.Ф. Психология и психотерапия насилия. Ребенок в кризисной ситуации. – СПб., 2003. – с. 98.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ru-RU" sz="1900" dirty="0"/>
              <a:t>Сафронова, Т.Я., </a:t>
            </a:r>
            <a:r>
              <a:rPr lang="ru-RU" sz="1900" dirty="0" err="1"/>
              <a:t>Цымбал</a:t>
            </a:r>
            <a:r>
              <a:rPr lang="ru-RU" sz="1900" dirty="0"/>
              <a:t>, Е.И. Жестокое обращение с детьми. – М., 2001.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ru-RU" sz="1900" dirty="0"/>
              <a:t>Журавлева, Т.М. Помощь детям – жертвам насилия. – 2006. – c. </a:t>
            </a:r>
            <a:r>
              <a:rPr lang="ru-RU" sz="1900" dirty="0" smtClean="0"/>
              <a:t>46.</a:t>
            </a:r>
          </a:p>
        </p:txBody>
      </p:sp>
    </p:spTree>
    <p:extLst>
      <p:ext uri="{BB962C8B-B14F-4D97-AF65-F5344CB8AC3E}">
        <p14:creationId xmlns:p14="http://schemas.microsoft.com/office/powerpoint/2010/main" val="36396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Благодарю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65" y="2641599"/>
            <a:ext cx="4858510" cy="342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8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0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Причины по которым ребенок молчит о совершаемом на ним сексуальном насилии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страх, так как ребенок верит всему, что обещает сделать насильник (прогонит их с мамой из дома, убьет любимую собаку и т.д.);</a:t>
            </a:r>
          </a:p>
          <a:p>
            <a:pPr lvl="0"/>
            <a:r>
              <a:rPr lang="ru-RU" dirty="0"/>
              <a:t>низкая самооценка (если со мной это происходит, а с другими детьми - нет, значит, я это заслужил);</a:t>
            </a:r>
          </a:p>
          <a:p>
            <a:pPr lvl="0"/>
            <a:r>
              <a:rPr lang="ru-RU" dirty="0"/>
              <a:t>чувство вины (я недостаточно сопротивлялся);</a:t>
            </a:r>
          </a:p>
          <a:p>
            <a:pPr lvl="0"/>
            <a:r>
              <a:rPr lang="ru-RU" dirty="0"/>
              <a:t>отчаяние (никто мне не поверит и не сможет помочь, будет только хуже);</a:t>
            </a:r>
          </a:p>
          <a:p>
            <a:pPr lvl="0"/>
            <a:r>
              <a:rPr lang="ru-RU" dirty="0"/>
              <a:t>стыд (если я расскажу, все отвернутся от меня);</a:t>
            </a:r>
          </a:p>
          <a:p>
            <a:pPr lvl="0"/>
            <a:r>
              <a:rPr lang="ru-RU" dirty="0"/>
              <a:t>отрицание (на самом деле мне не причинили большого вреда);</a:t>
            </a:r>
          </a:p>
          <a:p>
            <a:pPr lvl="0"/>
            <a:r>
              <a:rPr lang="ru-RU" dirty="0"/>
              <a:t>любовь (я люблю этого человека и приношу себя в жертву</a:t>
            </a:r>
            <a:r>
              <a:rPr lang="ru-RU" dirty="0" smtClean="0"/>
              <a:t>).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2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6" y="484632"/>
            <a:ext cx="11384924" cy="101834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Признаками </a:t>
            </a:r>
            <a:r>
              <a:rPr lang="ru-RU" sz="4000" dirty="0" smtClean="0"/>
              <a:t>сексуального насилия </a:t>
            </a:r>
            <a:r>
              <a:rPr lang="ru-RU" sz="4000" dirty="0"/>
              <a:t>могут являться: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9226" y="1156138"/>
            <a:ext cx="8544911" cy="4774324"/>
          </a:xfrm>
        </p:spPr>
        <p:txBody>
          <a:bodyPr>
            <a:noAutofit/>
          </a:bodyPr>
          <a:lstStyle/>
          <a:p>
            <a:pPr fontAlgn="base"/>
            <a:r>
              <a:rPr lang="ru-RU" sz="2200" dirty="0" smtClean="0"/>
              <a:t>телесные </a:t>
            </a:r>
            <a:r>
              <a:rPr lang="ru-RU" sz="2200" dirty="0"/>
              <a:t>симптомы: оральные, анальные, вагинальные симптомы;</a:t>
            </a:r>
          </a:p>
          <a:p>
            <a:pPr fontAlgn="base"/>
            <a:r>
              <a:rPr lang="ru-RU" sz="2200" dirty="0" smtClean="0"/>
              <a:t>изменения </a:t>
            </a:r>
            <a:r>
              <a:rPr lang="ru-RU" sz="2200" dirty="0"/>
              <a:t>в поведении ребенка: не соответствующая возрасту информированность в области половых отношений, интерес и игры сексуального содержания, соблазняющее поведение, сексуальное использование младших детей;</a:t>
            </a:r>
          </a:p>
          <a:p>
            <a:pPr fontAlgn="base"/>
            <a:r>
              <a:rPr lang="ru-RU" sz="2200" dirty="0" smtClean="0"/>
              <a:t>изменения </a:t>
            </a:r>
            <a:r>
              <a:rPr lang="ru-RU" sz="2200" dirty="0"/>
              <a:t>в эмоциональном состоянии: замкнутость, отвращение, стыд, жестокость, отчуждение от родственников</a:t>
            </a:r>
            <a:r>
              <a:rPr lang="ru-RU" sz="2200" dirty="0" smtClean="0"/>
              <a:t>;</a:t>
            </a:r>
          </a:p>
          <a:p>
            <a:pPr fontAlgn="base"/>
            <a:r>
              <a:rPr lang="ru-RU" sz="2200" dirty="0" smtClean="0"/>
              <a:t>изменения </a:t>
            </a:r>
            <a:r>
              <a:rPr lang="ru-RU" sz="2200" dirty="0"/>
              <a:t>в личности ребенка: смирение, неспособность себя защитить, принятие на себя родительской роли в семье, снижение самооценки;</a:t>
            </a:r>
          </a:p>
          <a:p>
            <a:pPr fontAlgn="base"/>
            <a:r>
              <a:rPr lang="ru-RU" sz="2200" dirty="0" smtClean="0"/>
              <a:t>появление </a:t>
            </a:r>
            <a:r>
              <a:rPr lang="ru-RU" sz="2200" dirty="0"/>
              <a:t>невротических и психосоматических симптомов: боязнь оставаться наедине с определенным человеком, боязнь раздеваться (например, во время медосмотра), головные боли, боли в области желудка, сердца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2127688"/>
            <a:ext cx="3080188" cy="30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3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373486"/>
            <a:ext cx="10690366" cy="64845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/>
              <a:t>Три </a:t>
            </a:r>
            <a:r>
              <a:rPr lang="ru-RU" sz="2400" b="1" i="1" dirty="0"/>
              <a:t>основных задачи</a:t>
            </a:r>
            <a:r>
              <a:rPr lang="ru-RU" sz="2400" i="1" dirty="0"/>
              <a:t>, </a:t>
            </a:r>
            <a:r>
              <a:rPr lang="ru-RU" dirty="0"/>
              <a:t>стоящие перед </a:t>
            </a:r>
            <a:r>
              <a:rPr lang="ru-RU" dirty="0" smtClean="0"/>
              <a:t>психологом (</a:t>
            </a:r>
            <a:r>
              <a:rPr lang="ru-RU" dirty="0"/>
              <a:t>учителем</a:t>
            </a:r>
            <a:r>
              <a:rPr lang="ru-RU" dirty="0" smtClean="0"/>
              <a:t>, </a:t>
            </a:r>
            <a:r>
              <a:rPr lang="ru-RU" dirty="0"/>
              <a:t>воспитателем, социальным работником) в случае раскрытия сексуального насилия над </a:t>
            </a:r>
            <a:r>
              <a:rPr lang="ru-RU" dirty="0" smtClean="0"/>
              <a:t>ребенком:</a:t>
            </a:r>
            <a:endParaRPr lang="ru-RU" dirty="0"/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1. Помочь </a:t>
            </a:r>
            <a:r>
              <a:rPr lang="ru-RU" sz="2400" b="1" dirty="0">
                <a:solidFill>
                  <a:srgbClr val="0070C0"/>
                </a:solidFill>
              </a:rPr>
              <a:t>ребенку, оказать ему поддержку.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2. Сообщить </a:t>
            </a:r>
            <a:r>
              <a:rPr lang="ru-RU" sz="2400" b="1" dirty="0">
                <a:solidFill>
                  <a:srgbClr val="0070C0"/>
                </a:solidFill>
              </a:rPr>
              <a:t>в соответствующие органы и учреждения, поскольку это уголовное преступление.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3. Предупредить </a:t>
            </a:r>
            <a:r>
              <a:rPr lang="ru-RU" sz="2400" b="1" dirty="0">
                <a:solidFill>
                  <a:srgbClr val="0070C0"/>
                </a:solidFill>
              </a:rPr>
              <a:t>повторение </a:t>
            </a:r>
            <a:r>
              <a:rPr lang="ru-RU" sz="2400" b="1" dirty="0" smtClean="0">
                <a:solidFill>
                  <a:srgbClr val="0070C0"/>
                </a:solidFill>
              </a:rPr>
              <a:t>насилия</a:t>
            </a:r>
            <a:r>
              <a:rPr lang="ru-RU" sz="2400" dirty="0" smtClean="0"/>
              <a:t>.</a:t>
            </a:r>
          </a:p>
          <a:p>
            <a:pPr marL="0" lvl="0" indent="0" algn="ctr">
              <a:buNone/>
            </a:pPr>
            <a:r>
              <a:rPr lang="ru-RU" sz="2400" b="1" dirty="0" smtClean="0"/>
              <a:t>Социально психологическая</a:t>
            </a:r>
            <a:r>
              <a:rPr lang="ru-RU" sz="2400" dirty="0" smtClean="0"/>
              <a:t> </a:t>
            </a:r>
            <a:r>
              <a:rPr lang="ru-RU" dirty="0" smtClean="0"/>
              <a:t>работа ведется в следующих направлениях: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работа </a:t>
            </a:r>
            <a:r>
              <a:rPr lang="ru-RU" sz="2400" dirty="0"/>
              <a:t>с травматическим опытом ребенка,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оценка </a:t>
            </a:r>
            <a:r>
              <a:rPr lang="ru-RU" sz="2400" dirty="0"/>
              <a:t>семейных факторов риска, </a:t>
            </a:r>
          </a:p>
          <a:p>
            <a:pPr marL="457200" indent="-457200">
              <a:buAutoNum type="arabicPeriod"/>
            </a:pPr>
            <a:r>
              <a:rPr lang="ru-RU" sz="2400" dirty="0"/>
              <a:t>решение вопросов безопасности и конфиденциальности, </a:t>
            </a:r>
          </a:p>
          <a:p>
            <a:pPr marL="457200" indent="-457200">
              <a:buAutoNum type="arabicPeriod"/>
            </a:pPr>
            <a:r>
              <a:rPr lang="ru-RU" sz="2400" dirty="0"/>
              <a:t>координирование действий между различными специалистами и службами, призванными помочь ребенку и/или его семье. </a:t>
            </a:r>
          </a:p>
        </p:txBody>
      </p:sp>
    </p:spTree>
    <p:extLst>
      <p:ext uri="{BB962C8B-B14F-4D97-AF65-F5344CB8AC3E}">
        <p14:creationId xmlns:p14="http://schemas.microsoft.com/office/powerpoint/2010/main" val="8329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251" y="272326"/>
            <a:ext cx="7266852" cy="5782372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lnSpc>
                <a:spcPct val="110000"/>
              </a:lnSpc>
              <a:buNone/>
            </a:pPr>
            <a:r>
              <a:rPr lang="ru-RU" sz="2200" b="1" dirty="0"/>
              <a:t>Дети жертвы насилия </a:t>
            </a:r>
            <a:r>
              <a:rPr lang="ru-RU" sz="2200" b="1" dirty="0" smtClean="0"/>
              <a:t>- испытывают </a:t>
            </a:r>
            <a:r>
              <a:rPr lang="ru-RU" sz="2200" b="1" dirty="0"/>
              <a:t>сильный страх при встрече с любым незнакомым человеком, а так же при посещении нового места. Часто они не знают, куда и зачем </a:t>
            </a:r>
            <a:r>
              <a:rPr lang="ru-RU" sz="2200" b="1" dirty="0" smtClean="0"/>
              <a:t> их ведут. </a:t>
            </a:r>
            <a:r>
              <a:rPr lang="ru-RU" sz="2200" b="1" dirty="0"/>
              <a:t>Это может оказать влияние на формирование у ребенка негативных ожиданий от встречи. </a:t>
            </a:r>
            <a:endParaRPr lang="ru-RU" sz="2200" b="1" dirty="0" smtClean="0"/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У </a:t>
            </a:r>
            <a:r>
              <a:rPr lang="ru-RU" dirty="0"/>
              <a:t>ребенка могут возникать следующие вопросы</a:t>
            </a:r>
            <a:r>
              <a:rPr lang="ru-RU" dirty="0" smtClean="0"/>
              <a:t>:</a:t>
            </a:r>
          </a:p>
          <a:p>
            <a:pPr marL="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dirty="0"/>
              <a:t/>
            </a:r>
            <a:br>
              <a:rPr lang="ru-RU" sz="1100" dirty="0"/>
            </a:br>
            <a:r>
              <a:rPr lang="ru-RU" dirty="0"/>
              <a:t>• Кто такой психолог, зачем туда идти?</a:t>
            </a:r>
            <a:br>
              <a:rPr lang="ru-RU" dirty="0"/>
            </a:br>
            <a:r>
              <a:rPr lang="ru-RU" dirty="0"/>
              <a:t>• Что подумают мои друзья, если узнают об этом?</a:t>
            </a:r>
            <a:br>
              <a:rPr lang="ru-RU" dirty="0"/>
            </a:br>
            <a:r>
              <a:rPr lang="ru-RU" dirty="0"/>
              <a:t>• Будет ли мне больно?</a:t>
            </a:r>
            <a:br>
              <a:rPr lang="ru-RU" dirty="0"/>
            </a:br>
            <a:r>
              <a:rPr lang="ru-RU" dirty="0"/>
              <a:t>• Сколько я там пробуду?</a:t>
            </a:r>
            <a:br>
              <a:rPr lang="ru-RU" dirty="0"/>
            </a:br>
            <a:r>
              <a:rPr lang="ru-RU" dirty="0"/>
              <a:t>• Смогу ли уйти оттуда, если мне не понравится?</a:t>
            </a:r>
            <a:br>
              <a:rPr lang="ru-RU" dirty="0"/>
            </a:br>
            <a:r>
              <a:rPr lang="ru-RU" dirty="0"/>
              <a:t>• Что я должен говорить о своей семье, неужели я должен говорить что-то плохое?</a:t>
            </a:r>
            <a:br>
              <a:rPr lang="ru-RU" dirty="0"/>
            </a:br>
            <a:r>
              <a:rPr lang="ru-RU" dirty="0"/>
              <a:t>• Расскажет ли этот взрослый другим то, что я ему рассказал?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39" y="2007475"/>
            <a:ext cx="3546189" cy="253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12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4700" y="115910"/>
            <a:ext cx="10934162" cy="6606862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marL="0" lv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Вопросы, на которые необходимо </a:t>
            </a:r>
            <a:r>
              <a:rPr lang="ru-RU" sz="2800" b="1" u="sng" dirty="0" smtClean="0">
                <a:solidFill>
                  <a:srgbClr val="FF0000"/>
                </a:solidFill>
              </a:rPr>
              <a:t>для себя </a:t>
            </a:r>
            <a:r>
              <a:rPr lang="ru-RU" sz="2800" dirty="0" smtClean="0">
                <a:solidFill>
                  <a:srgbClr val="FF0000"/>
                </a:solidFill>
              </a:rPr>
              <a:t>ответить взрослый, работающий с темой насилия:</a:t>
            </a:r>
          </a:p>
          <a:p>
            <a:pPr lvl="0">
              <a:spcBef>
                <a:spcPts val="600"/>
              </a:spcBef>
            </a:pPr>
            <a:r>
              <a:rPr lang="ru-RU" sz="2400" dirty="0" smtClean="0"/>
              <a:t>Могу </a:t>
            </a:r>
            <a:r>
              <a:rPr lang="ru-RU" sz="2400" dirty="0"/>
              <a:t>ли я верить ребенку, когда он рассказывает о том, что кто-то из близких ему людей совершает с ним сексуальные действия?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Что плохого в сексуальных отношениях взрослого с ребенком?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Одинаково ли я реагирую на проблему сексуального насилия над детьми как профессионал и как человек?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Считаю ли я, что сексуальное насилие над детьми совершают лишь психически больные и принадлежащие к маргинальным слоям населения люди?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Верю ли я, что жертвы сексуального насилия могут продолжать жить нормальной жизнью?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Верю ли я, что дети — жертвы насилия могут продолжать любить своих обидчиков, желая при этом, чтобы насилие прекратилось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45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6634"/>
            <a:ext cx="11519338" cy="10930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/>
              <a:t>В фокусе внимания психолог должен держать </a:t>
            </a:r>
            <a:br>
              <a:rPr lang="ru-RU" sz="3200" b="1" dirty="0" smtClean="0"/>
            </a:br>
            <a:r>
              <a:rPr lang="ru-RU" sz="3200" b="1" dirty="0" smtClean="0"/>
              <a:t>3 вещи: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82262"/>
            <a:ext cx="11613930" cy="55757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1) Фокусировка на травме: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100" b="1" dirty="0" smtClean="0"/>
              <a:t>Отложить проработку травмы на более отдаленный срок - это один из самых неэффективных вариантов реабилитации. Травма не пройдет сама по себе.</a:t>
            </a:r>
            <a:r>
              <a:rPr lang="ru-RU" sz="2100" dirty="0"/>
              <a:t> </a:t>
            </a:r>
            <a:endParaRPr lang="ru-RU" sz="2100" dirty="0" smtClean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/>
              <a:t>Только сам ребенок может сказать или обнаружить, каково значение этого опыта для него самого.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i="1" u="sng" dirty="0" smtClean="0"/>
              <a:t>Опыт </a:t>
            </a:r>
            <a:r>
              <a:rPr lang="ru-RU" i="1" u="sng" dirty="0"/>
              <a:t>каждого ребенка уникален, несмотря на травму, которую он пережил.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2) Оценка уровня факторов риска:</a:t>
            </a:r>
            <a:endParaRPr lang="ru-RU" sz="2800" dirty="0" smtClean="0">
              <a:solidFill>
                <a:srgbClr val="7030A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 smtClean="0"/>
              <a:t>Необходимо определить уровень дисфункции семьи и доступность или недоступность для ребенка защиты со стороны ненасильственного взрослого.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Характер помощи должен быть сфокусирован на снижении риска насилия со стороны членов семьи и на тех личностных особенностях ребенка, которые делают его особенно уязвимым.</a:t>
            </a:r>
          </a:p>
          <a:p>
            <a:pPr lvl="0">
              <a:lnSpc>
                <a:spcPct val="120000"/>
              </a:lnSpc>
            </a:pPr>
            <a:r>
              <a:rPr lang="ru-RU" dirty="0" err="1" smtClean="0"/>
              <a:t>Дисфункциональная</a:t>
            </a:r>
            <a:r>
              <a:rPr lang="ru-RU" dirty="0" smtClean="0"/>
              <a:t> семья может снижать эффективность терапевтической помощи ребенку.</a:t>
            </a: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3)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Отношения </a:t>
            </a:r>
            <a:r>
              <a:rPr lang="ru-RU" sz="2800" b="1" dirty="0">
                <a:solidFill>
                  <a:srgbClr val="7030A0"/>
                </a:solidFill>
              </a:rPr>
              <a:t>ребенка с обидчиком:</a:t>
            </a:r>
            <a:endParaRPr lang="ru-RU" sz="2800" dirty="0">
              <a:solidFill>
                <a:srgbClr val="7030A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Ребенку необходимо знать, что все чувства, которые он испытывает по отношению к взрослому, проявлявшему насилие, приемлемы для специалиста.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Если внимание ребенка фиксируется только на одном из чувств, важно постепенно направлять ребенка к другим возможным эмоциональным реакциям.</a:t>
            </a:r>
          </a:p>
          <a:p>
            <a:pPr lvl="0"/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03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12859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Основная </a:t>
            </a:r>
            <a:r>
              <a:rPr lang="ru-RU" b="1" dirty="0">
                <a:solidFill>
                  <a:srgbClr val="0070C0"/>
                </a:solidFill>
              </a:rPr>
              <a:t>цель помощи ребенку, пострадавшему от </a:t>
            </a:r>
            <a:r>
              <a:rPr lang="ru-RU" b="1" dirty="0" smtClean="0">
                <a:solidFill>
                  <a:srgbClr val="0070C0"/>
                </a:solidFill>
              </a:rPr>
              <a:t>насилия -  уменьшение </a:t>
            </a:r>
            <a:r>
              <a:rPr lang="ru-RU" b="1" dirty="0">
                <a:solidFill>
                  <a:srgbClr val="0070C0"/>
                </a:solidFill>
              </a:rPr>
              <a:t>и </a:t>
            </a:r>
            <a:r>
              <a:rPr lang="ru-RU" b="1" dirty="0" smtClean="0">
                <a:solidFill>
                  <a:srgbClr val="0070C0"/>
                </a:solidFill>
              </a:rPr>
              <a:t>преодоление </a:t>
            </a:r>
            <a:r>
              <a:rPr lang="ru-RU" b="1" dirty="0">
                <a:solidFill>
                  <a:srgbClr val="0070C0"/>
                </a:solidFill>
              </a:rPr>
              <a:t>последствий травматических переживаний.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Доля самой травмы составляет </a:t>
            </a:r>
            <a:r>
              <a:rPr lang="ru-RU" dirty="0"/>
              <a:t>примерно 50 </a:t>
            </a:r>
            <a:r>
              <a:rPr lang="ru-RU" dirty="0" smtClean="0"/>
              <a:t>% от ПТСР, </a:t>
            </a:r>
            <a:r>
              <a:rPr lang="ru-RU" dirty="0"/>
              <a:t>остальные 50 % определяются жизнью ребенка после травмы и, прежде всего, эффективностью оказываемой ему помощи.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Иногда </a:t>
            </a:r>
            <a:r>
              <a:rPr lang="ru-RU" dirty="0"/>
              <a:t>в начале работе с детьми бывает важно продиагностировать ситуацию насилия и определить феноменологию переживания ребенка. Обследование обычно проводится в форме игры или игровых заданий. Возможны следующие варианты заданий</a:t>
            </a:r>
            <a:r>
              <a:rPr lang="ru-RU" dirty="0" smtClean="0"/>
              <a:t>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• Игра с куклами: для детей от 2 до 7 лет;</a:t>
            </a:r>
            <a:br>
              <a:rPr lang="ru-RU" dirty="0"/>
            </a:br>
            <a:r>
              <a:rPr lang="ru-RU" dirty="0"/>
              <a:t>• Рисование: для детей от 5 лет;</a:t>
            </a:r>
            <a:br>
              <a:rPr lang="ru-RU" dirty="0"/>
            </a:br>
            <a:r>
              <a:rPr lang="ru-RU" dirty="0"/>
              <a:t>• Рассказывание историй: для детей школьного возраста, имеющих достаточные вербальные способности и хороший словарный запас.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38" y="2451651"/>
            <a:ext cx="4258613" cy="284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479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249</TotalTime>
  <Words>1961</Words>
  <Application>Microsoft Office PowerPoint</Application>
  <PresentationFormat>Широкоэкранный</PresentationFormat>
  <Paragraphs>138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Cambria</vt:lpstr>
      <vt:lpstr>Rockwell</vt:lpstr>
      <vt:lpstr>Rockwell Condensed</vt:lpstr>
      <vt:lpstr>Wingdings</vt:lpstr>
      <vt:lpstr>Дерево</vt:lpstr>
      <vt:lpstr>Как помочь ребенку пережить сексуальное насилие: </vt:lpstr>
      <vt:lpstr>Презентация PowerPoint</vt:lpstr>
      <vt:lpstr>Причины по которым ребенок молчит о совершаемом на ним сексуальном насилии</vt:lpstr>
      <vt:lpstr>Признаками сексуального насилия могут являться: </vt:lpstr>
      <vt:lpstr>Презентация PowerPoint</vt:lpstr>
      <vt:lpstr>Презентация PowerPoint</vt:lpstr>
      <vt:lpstr>Презентация PowerPoint</vt:lpstr>
      <vt:lpstr>В фокусе внимания психолог должен держать  3 вещи:</vt:lpstr>
      <vt:lpstr>Презентация PowerPoint</vt:lpstr>
      <vt:lpstr>Создание первого контакта:  ключевые рекомендации</vt:lpstr>
      <vt:lpstr>Презентация PowerPoint</vt:lpstr>
      <vt:lpstr>2. Сфокусируйтесь на теме насилия.</vt:lpstr>
      <vt:lpstr>3. Учитывайте уровень  личностного развития ребенка</vt:lpstr>
      <vt:lpstr>4. Используйте приемы активного слушания.</vt:lpstr>
      <vt:lpstr>5. Осторожно применяйте физический контакт.</vt:lpstr>
      <vt:lpstr>6. Поддержите РЕБЕНКА. </vt:lpstr>
      <vt:lpstr>7. Оцените степень безопасности ребенка: </vt:lpstr>
      <vt:lpstr>8. Объясните ребенку дальнейшее развитие событий. </vt:lpstr>
      <vt:lpstr>Первичный контакт должен помочь специалисту ответить на следующие вопросы:</vt:lpstr>
      <vt:lpstr>Самое главное, в ходе первой встречи важно донести до ребенка, что насилие над детьми не является нормой.   Важно дать понять следующее:</vt:lpstr>
      <vt:lpstr>Правила оказания первой помощи жертвам насилия:</vt:lpstr>
      <vt:lpstr>Презентация PowerPoint</vt:lpstr>
      <vt:lpstr>Благодарю за внимание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ребенку пережить сексуальное насилие:</dc:title>
  <dc:creator>Admin</dc:creator>
  <cp:lastModifiedBy>Миткевич Еевгений Геннадьевич</cp:lastModifiedBy>
  <cp:revision>25</cp:revision>
  <dcterms:created xsi:type="dcterms:W3CDTF">2016-05-11T06:34:49Z</dcterms:created>
  <dcterms:modified xsi:type="dcterms:W3CDTF">2023-08-10T11:14:45Z</dcterms:modified>
</cp:coreProperties>
</file>