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7" r:id="rId3"/>
    <p:sldId id="304" r:id="rId4"/>
    <p:sldId id="305" r:id="rId5"/>
    <p:sldId id="292" r:id="rId6"/>
    <p:sldId id="291" r:id="rId7"/>
    <p:sldId id="290" r:id="rId8"/>
    <p:sldId id="289" r:id="rId9"/>
    <p:sldId id="294" r:id="rId10"/>
    <p:sldId id="293" r:id="rId11"/>
    <p:sldId id="295" r:id="rId12"/>
    <p:sldId id="296" r:id="rId13"/>
    <p:sldId id="297" r:id="rId14"/>
    <p:sldId id="298" r:id="rId15"/>
    <p:sldId id="269" r:id="rId16"/>
    <p:sldId id="270" r:id="rId17"/>
    <p:sldId id="274" r:id="rId18"/>
    <p:sldId id="273" r:id="rId19"/>
    <p:sldId id="306" r:id="rId20"/>
    <p:sldId id="307" r:id="rId21"/>
    <p:sldId id="308" r:id="rId22"/>
    <p:sldId id="311" r:id="rId23"/>
    <p:sldId id="312" r:id="rId24"/>
    <p:sldId id="313" r:id="rId25"/>
    <p:sldId id="287" r:id="rId26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5C0E"/>
    <a:srgbClr val="9566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3" autoAdjust="0"/>
    <p:restoredTop sz="96398" autoAdjust="0"/>
  </p:normalViewPr>
  <p:slideViewPr>
    <p:cSldViewPr snapToGrid="0">
      <p:cViewPr>
        <p:scale>
          <a:sx n="99" d="100"/>
          <a:sy n="99" d="100"/>
        </p:scale>
        <p:origin x="-120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EBEEB4-399F-4049-A27F-D8D65FADB999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431FBF-4F27-4D64-9EB3-FFA65AD559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66649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73E72D-7815-4273-993F-3167C09C43B9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DB7BA0-3154-4CEF-BAE6-6B01F2949C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3481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B7BA0-3154-4CEF-BAE6-6B01F2949C1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46750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B7BA0-3154-4CEF-BAE6-6B01F2949C1F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49527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B7BA0-3154-4CEF-BAE6-6B01F2949C1F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27209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B7BA0-3154-4CEF-BAE6-6B01F2949C1F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40717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B7BA0-3154-4CEF-BAE6-6B01F2949C1F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7688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B7BA0-3154-4CEF-BAE6-6B01F2949C1F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35143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B7BA0-3154-4CEF-BAE6-6B01F2949C1F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13756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B7BA0-3154-4CEF-BAE6-6B01F2949C1F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45697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B7BA0-3154-4CEF-BAE6-6B01F2949C1F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14533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B7BA0-3154-4CEF-BAE6-6B01F2949C1F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62095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B7BA0-3154-4CEF-BAE6-6B01F2949C1F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22838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B7BA0-3154-4CEF-BAE6-6B01F2949C1F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55466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B7BA0-3154-4CEF-BAE6-6B01F2949C1F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17830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B7BA0-3154-4CEF-BAE6-6B01F2949C1F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25345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B7BA0-3154-4CEF-BAE6-6B01F2949C1F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661922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B7BA0-3154-4CEF-BAE6-6B01F2949C1F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003317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B7BA0-3154-4CEF-BAE6-6B01F2949C1F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676685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B7BA0-3154-4CEF-BAE6-6B01F2949C1F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92814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B7BA0-3154-4CEF-BAE6-6B01F2949C1F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22072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B7BA0-3154-4CEF-BAE6-6B01F2949C1F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30829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B7BA0-3154-4CEF-BAE6-6B01F2949C1F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73007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B7BA0-3154-4CEF-BAE6-6B01F2949C1F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74317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B7BA0-3154-4CEF-BAE6-6B01F2949C1F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52257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B7BA0-3154-4CEF-BAE6-6B01F2949C1F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33808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B7BA0-3154-4CEF-BAE6-6B01F2949C1F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9608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A624FA3-2DF2-4FF7-B8EA-BA05608F63FF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BA19B31-2E29-4B38-9338-972528E789F0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431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24FA3-2DF2-4FF7-B8EA-BA05608F63FF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19B31-2E29-4B38-9338-972528E789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8938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24FA3-2DF2-4FF7-B8EA-BA05608F63FF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19B31-2E29-4B38-9338-972528E789F0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67525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24FA3-2DF2-4FF7-B8EA-BA05608F63FF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19B31-2E29-4B38-9338-972528E789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94990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24FA3-2DF2-4FF7-B8EA-BA05608F63FF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19B31-2E29-4B38-9338-972528E789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63796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24FA3-2DF2-4FF7-B8EA-BA05608F63FF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19B31-2E29-4B38-9338-972528E789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17053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24FA3-2DF2-4FF7-B8EA-BA05608F63FF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19B31-2E29-4B38-9338-972528E789F0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99355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24FA3-2DF2-4FF7-B8EA-BA05608F63FF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19B31-2E29-4B38-9338-972528E789F0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43021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24FA3-2DF2-4FF7-B8EA-BA05608F63FF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19B31-2E29-4B38-9338-972528E789F0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2069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24FA3-2DF2-4FF7-B8EA-BA05608F63FF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19B31-2E29-4B38-9338-972528E789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3951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24FA3-2DF2-4FF7-B8EA-BA05608F63FF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19B31-2E29-4B38-9338-972528E789F0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9305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24FA3-2DF2-4FF7-B8EA-BA05608F63FF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19B31-2E29-4B38-9338-972528E789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8040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24FA3-2DF2-4FF7-B8EA-BA05608F63FF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19B31-2E29-4B38-9338-972528E789F0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2663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24FA3-2DF2-4FF7-B8EA-BA05608F63FF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19B31-2E29-4B38-9338-972528E789F0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6575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24FA3-2DF2-4FF7-B8EA-BA05608F63FF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19B31-2E29-4B38-9338-972528E789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7866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24FA3-2DF2-4FF7-B8EA-BA05608F63FF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19B31-2E29-4B38-9338-972528E789F0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0484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24FA3-2DF2-4FF7-B8EA-BA05608F63FF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19B31-2E29-4B38-9338-972528E789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090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000">
              <a:srgbClr val="E85C0E"/>
            </a:gs>
            <a:gs pos="2000">
              <a:srgbClr val="00B0F0"/>
            </a:gs>
            <a:gs pos="2000">
              <a:srgbClr val="00B0F0"/>
            </a:gs>
            <a:gs pos="100000">
              <a:schemeClr val="accent2">
                <a:lumMod val="60000"/>
                <a:lumOff val="40000"/>
              </a:schemeClr>
            </a:gs>
            <a:gs pos="51220">
              <a:srgbClr val="E85C0E"/>
            </a:gs>
            <a:gs pos="0">
              <a:schemeClr val="bg1"/>
            </a:gs>
            <a:gs pos="65000">
              <a:srgbClr val="00B050"/>
            </a:gs>
            <a:gs pos="100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A624FA3-2DF2-4FF7-B8EA-BA05608F63FF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BA19B31-2E29-4B38-9338-972528E789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532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  <p:sldLayoutId id="2147483739" r:id="rId16"/>
    <p:sldLayoutId id="2147483740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92398" y="1501541"/>
            <a:ext cx="6815669" cy="2136808"/>
          </a:xfrm>
        </p:spPr>
        <p:txBody>
          <a:bodyPr>
            <a:noAutofit/>
          </a:bodyPr>
          <a:lstStyle/>
          <a:p>
            <a:r>
              <a:rPr lang="be-BY" sz="2800" b="1" dirty="0" smtClean="0">
                <a:solidFill>
                  <a:srgbClr val="FF0000"/>
                </a:solidFill>
              </a:rPr>
              <a:t>Информационный и методический инструментарий педагога – психолога по недопущению сексуального насилия в отношении несовершеннолетних и оказанию психологической помощи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92398" y="3753853"/>
            <a:ext cx="6815669" cy="1453414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Педагог - психолог «Гомельский государственный колледж торговли и услуг» </a:t>
            </a:r>
          </a:p>
          <a:p>
            <a:r>
              <a:rPr lang="ru-RU" sz="2400" b="1" dirty="0" err="1" smtClean="0">
                <a:solidFill>
                  <a:srgbClr val="002060"/>
                </a:solidFill>
              </a:rPr>
              <a:t>Атрохова</a:t>
            </a:r>
            <a:r>
              <a:rPr lang="ru-RU" sz="2400" b="1" dirty="0" smtClean="0">
                <a:solidFill>
                  <a:srgbClr val="002060"/>
                </a:solidFill>
              </a:rPr>
              <a:t> Галина Викторовна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704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39584" y="721895"/>
            <a:ext cx="10507289" cy="5047138"/>
          </a:xfrm>
        </p:spPr>
        <p:txBody>
          <a:bodyPr>
            <a:normAutofit/>
          </a:bodyPr>
          <a:lstStyle/>
          <a:p>
            <a:pPr algn="just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796" y="858956"/>
            <a:ext cx="7998592" cy="499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1542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39584" y="982663"/>
            <a:ext cx="10507289" cy="4786370"/>
          </a:xfrm>
        </p:spPr>
        <p:txBody>
          <a:bodyPr>
            <a:normAutofit/>
          </a:bodyPr>
          <a:lstStyle/>
          <a:p>
            <a:pPr algn="just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926" y="494188"/>
            <a:ext cx="7632834" cy="5307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83803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39584" y="982663"/>
            <a:ext cx="10507289" cy="4786370"/>
          </a:xfrm>
        </p:spPr>
        <p:txBody>
          <a:bodyPr>
            <a:normAutofit/>
          </a:bodyPr>
          <a:lstStyle/>
          <a:p>
            <a:pPr algn="just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376" y="624636"/>
            <a:ext cx="10532311" cy="4995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3972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39584" y="982663"/>
            <a:ext cx="10507289" cy="4786370"/>
          </a:xfrm>
        </p:spPr>
        <p:txBody>
          <a:bodyPr>
            <a:normAutofit fontScale="90000"/>
          </a:bodyPr>
          <a:lstStyle/>
          <a:p>
            <a:pPr lvl="0" algn="l"/>
            <a:r>
              <a:rPr lang="ru-RU" sz="2800" b="1" dirty="0" smtClean="0">
                <a:solidFill>
                  <a:srgbClr val="FF0000"/>
                </a:solidFill>
              </a:rPr>
              <a:t/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>
                <a:solidFill>
                  <a:srgbClr val="FF0000"/>
                </a:solidFill>
              </a:rPr>
              <a:t/>
            </a:r>
            <a:br>
              <a:rPr lang="ru-RU" sz="2800" b="1" dirty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/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>
                <a:solidFill>
                  <a:srgbClr val="FF0000"/>
                </a:solidFill>
              </a:rPr>
              <a:t/>
            </a:r>
            <a:br>
              <a:rPr lang="ru-RU" sz="2800" b="1" dirty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/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>
                <a:solidFill>
                  <a:srgbClr val="FF0000"/>
                </a:solidFill>
              </a:rPr>
              <a:t/>
            </a:r>
            <a:br>
              <a:rPr lang="ru-RU" sz="2800" b="1" dirty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/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>
                <a:solidFill>
                  <a:srgbClr val="FF0000"/>
                </a:solidFill>
              </a:rPr>
              <a:t/>
            </a:r>
            <a:br>
              <a:rPr lang="ru-RU" sz="2800" b="1" dirty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«</a:t>
            </a:r>
            <a:r>
              <a:rPr lang="ru-RU" sz="2800" b="1" dirty="0">
                <a:solidFill>
                  <a:srgbClr val="FF0000"/>
                </a:solidFill>
              </a:rPr>
              <a:t>Незаконченные предложения» (Е.Н. Волковой</a:t>
            </a:r>
            <a:r>
              <a:rPr lang="ru-RU" sz="2800" b="1" dirty="0" smtClean="0">
                <a:solidFill>
                  <a:srgbClr val="FF0000"/>
                </a:solidFill>
              </a:rPr>
              <a:t>)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1600" b="1" dirty="0" smtClean="0">
                <a:solidFill>
                  <a:schemeClr val="tx1"/>
                </a:solidFill>
              </a:rPr>
              <a:t>1</a:t>
            </a:r>
            <a:r>
              <a:rPr lang="ru-RU" sz="1600" b="1" dirty="0" smtClean="0">
                <a:solidFill>
                  <a:srgbClr val="002060"/>
                </a:solidFill>
              </a:rPr>
              <a:t>. Я </a:t>
            </a:r>
            <a:r>
              <a:rPr lang="ru-RU" sz="1600" b="1" dirty="0">
                <a:solidFill>
                  <a:srgbClr val="002060"/>
                </a:solidFill>
              </a:rPr>
              <a:t>весь трясусь, когда _____________</a:t>
            </a:r>
            <a:br>
              <a:rPr lang="ru-RU" sz="1600" b="1" dirty="0">
                <a:solidFill>
                  <a:srgbClr val="002060"/>
                </a:solidFill>
              </a:rPr>
            </a:br>
            <a:r>
              <a:rPr lang="ru-RU" sz="1600" b="1" dirty="0" smtClean="0">
                <a:solidFill>
                  <a:srgbClr val="002060"/>
                </a:solidFill>
              </a:rPr>
              <a:t>2. Если </a:t>
            </a:r>
            <a:r>
              <a:rPr lang="ru-RU" sz="1600" b="1" dirty="0">
                <a:solidFill>
                  <a:srgbClr val="002060"/>
                </a:solidFill>
              </a:rPr>
              <a:t>бы все ребята знали, как я боюсь _</a:t>
            </a:r>
            <a:br>
              <a:rPr lang="ru-RU" sz="1600" b="1" dirty="0">
                <a:solidFill>
                  <a:srgbClr val="002060"/>
                </a:solidFill>
              </a:rPr>
            </a:br>
            <a:r>
              <a:rPr lang="ru-RU" sz="1600" b="1" dirty="0" smtClean="0">
                <a:solidFill>
                  <a:srgbClr val="002060"/>
                </a:solidFill>
              </a:rPr>
              <a:t>3. Если </a:t>
            </a:r>
            <a:r>
              <a:rPr lang="ru-RU" sz="1600" b="1" dirty="0">
                <a:solidFill>
                  <a:srgbClr val="002060"/>
                </a:solidFill>
              </a:rPr>
              <a:t>тебя разозлили, то нужно _______</a:t>
            </a:r>
            <a:br>
              <a:rPr lang="ru-RU" sz="1600" b="1" dirty="0">
                <a:solidFill>
                  <a:srgbClr val="002060"/>
                </a:solidFill>
              </a:rPr>
            </a:br>
            <a:r>
              <a:rPr lang="ru-RU" sz="1600" b="1" dirty="0" smtClean="0">
                <a:solidFill>
                  <a:srgbClr val="002060"/>
                </a:solidFill>
              </a:rPr>
              <a:t>4. Воспитывать </a:t>
            </a:r>
            <a:r>
              <a:rPr lang="ru-RU" sz="1600" b="1" dirty="0">
                <a:solidFill>
                  <a:srgbClr val="002060"/>
                </a:solidFill>
              </a:rPr>
              <a:t>детей нужно с помощью __</a:t>
            </a:r>
            <a:br>
              <a:rPr lang="ru-RU" sz="1600" b="1" dirty="0">
                <a:solidFill>
                  <a:srgbClr val="002060"/>
                </a:solidFill>
              </a:rPr>
            </a:br>
            <a:r>
              <a:rPr lang="ru-RU" sz="1600" b="1" dirty="0" smtClean="0">
                <a:solidFill>
                  <a:srgbClr val="002060"/>
                </a:solidFill>
              </a:rPr>
              <a:t>5. Ребенок </a:t>
            </a:r>
            <a:r>
              <a:rPr lang="ru-RU" sz="1600" b="1" dirty="0">
                <a:solidFill>
                  <a:srgbClr val="002060"/>
                </a:solidFill>
              </a:rPr>
              <a:t>в семье ________________</a:t>
            </a:r>
            <a:br>
              <a:rPr lang="ru-RU" sz="1600" b="1" dirty="0">
                <a:solidFill>
                  <a:srgbClr val="002060"/>
                </a:solidFill>
              </a:rPr>
            </a:br>
            <a:r>
              <a:rPr lang="ru-RU" sz="1600" b="1" dirty="0" smtClean="0">
                <a:solidFill>
                  <a:srgbClr val="002060"/>
                </a:solidFill>
              </a:rPr>
              <a:t>6. Мои </a:t>
            </a:r>
            <a:r>
              <a:rPr lang="ru-RU" sz="1600" b="1" dirty="0">
                <a:solidFill>
                  <a:srgbClr val="002060"/>
                </a:solidFill>
              </a:rPr>
              <a:t>близкие думают обо мне, что я ____</a:t>
            </a:r>
            <a:br>
              <a:rPr lang="ru-RU" sz="1600" b="1" dirty="0">
                <a:solidFill>
                  <a:srgbClr val="002060"/>
                </a:solidFill>
              </a:rPr>
            </a:br>
            <a:r>
              <a:rPr lang="ru-RU" sz="1600" b="1" dirty="0" smtClean="0">
                <a:solidFill>
                  <a:srgbClr val="002060"/>
                </a:solidFill>
              </a:rPr>
              <a:t>7. Я </a:t>
            </a:r>
            <a:r>
              <a:rPr lang="ru-RU" sz="1600" b="1" dirty="0">
                <a:solidFill>
                  <a:srgbClr val="002060"/>
                </a:solidFill>
              </a:rPr>
              <a:t>боюсь идти домой, когда ___________</a:t>
            </a:r>
            <a:br>
              <a:rPr lang="ru-RU" sz="1600" b="1" dirty="0">
                <a:solidFill>
                  <a:srgbClr val="002060"/>
                </a:solidFill>
              </a:rPr>
            </a:br>
            <a:r>
              <a:rPr lang="ru-RU" sz="1600" b="1" dirty="0" smtClean="0">
                <a:solidFill>
                  <a:srgbClr val="002060"/>
                </a:solidFill>
              </a:rPr>
              <a:t>8. Я </a:t>
            </a:r>
            <a:r>
              <a:rPr lang="ru-RU" sz="1600" b="1" dirty="0">
                <a:solidFill>
                  <a:srgbClr val="002060"/>
                </a:solidFill>
              </a:rPr>
              <a:t>лучше побуду один, чем с _______</a:t>
            </a:r>
            <a:br>
              <a:rPr lang="ru-RU" sz="1600" b="1" dirty="0">
                <a:solidFill>
                  <a:srgbClr val="002060"/>
                </a:solidFill>
              </a:rPr>
            </a:br>
            <a:r>
              <a:rPr lang="ru-RU" sz="1600" b="1" dirty="0" smtClean="0">
                <a:solidFill>
                  <a:srgbClr val="002060"/>
                </a:solidFill>
              </a:rPr>
              <a:t>9. Когда </a:t>
            </a:r>
            <a:r>
              <a:rPr lang="ru-RU" sz="1600" b="1" dirty="0">
                <a:solidFill>
                  <a:srgbClr val="002060"/>
                </a:solidFill>
              </a:rPr>
              <a:t>я вижу, что кого-то бьют, мне __</a:t>
            </a:r>
            <a:br>
              <a:rPr lang="ru-RU" sz="1600" b="1" dirty="0">
                <a:solidFill>
                  <a:srgbClr val="002060"/>
                </a:solidFill>
              </a:rPr>
            </a:br>
            <a:r>
              <a:rPr lang="ru-RU" sz="1600" b="1" dirty="0" smtClean="0">
                <a:solidFill>
                  <a:srgbClr val="002060"/>
                </a:solidFill>
              </a:rPr>
              <a:t>10. Бить </a:t>
            </a:r>
            <a:r>
              <a:rPr lang="ru-RU" sz="1600" b="1" dirty="0">
                <a:solidFill>
                  <a:srgbClr val="002060"/>
                </a:solidFill>
              </a:rPr>
              <a:t>другого можно, когда _________________________</a:t>
            </a:r>
            <a:br>
              <a:rPr lang="ru-RU" sz="1600" b="1" dirty="0">
                <a:solidFill>
                  <a:srgbClr val="002060"/>
                </a:solidFill>
              </a:rPr>
            </a:br>
            <a:r>
              <a:rPr lang="ru-RU" sz="1600" b="1" dirty="0" smtClean="0">
                <a:solidFill>
                  <a:srgbClr val="002060"/>
                </a:solidFill>
              </a:rPr>
              <a:t>11. Ребенок </a:t>
            </a:r>
            <a:r>
              <a:rPr lang="ru-RU" sz="1600" b="1" dirty="0">
                <a:solidFill>
                  <a:srgbClr val="002060"/>
                </a:solidFill>
              </a:rPr>
              <a:t>с опаской относится к окружающим, потому что __</a:t>
            </a:r>
            <a:br>
              <a:rPr lang="ru-RU" sz="1600" b="1" dirty="0">
                <a:solidFill>
                  <a:srgbClr val="002060"/>
                </a:solidFill>
              </a:rPr>
            </a:br>
            <a:r>
              <a:rPr lang="ru-RU" sz="1600" b="1" dirty="0" smtClean="0">
                <a:solidFill>
                  <a:srgbClr val="002060"/>
                </a:solidFill>
              </a:rPr>
              <a:t>12. Применение </a:t>
            </a:r>
            <a:r>
              <a:rPr lang="ru-RU" sz="1600" b="1" dirty="0">
                <a:solidFill>
                  <a:srgbClr val="002060"/>
                </a:solidFill>
              </a:rPr>
              <a:t>физической силы к более слабому __________</a:t>
            </a:r>
            <a:br>
              <a:rPr lang="ru-RU" sz="1600" b="1" dirty="0">
                <a:solidFill>
                  <a:srgbClr val="002060"/>
                </a:solidFill>
              </a:rPr>
            </a:br>
            <a:r>
              <a:rPr lang="ru-RU" sz="1600" b="1" dirty="0" smtClean="0">
                <a:solidFill>
                  <a:srgbClr val="002060"/>
                </a:solidFill>
              </a:rPr>
              <a:t>13. Родители </a:t>
            </a:r>
            <a:r>
              <a:rPr lang="ru-RU" sz="1600" b="1" dirty="0">
                <a:solidFill>
                  <a:srgbClr val="002060"/>
                </a:solidFill>
              </a:rPr>
              <a:t>кричат на детей, когда ___________________</a:t>
            </a:r>
            <a:br>
              <a:rPr lang="ru-RU" sz="1600" b="1" dirty="0">
                <a:solidFill>
                  <a:srgbClr val="002060"/>
                </a:solidFill>
              </a:rPr>
            </a:br>
            <a:r>
              <a:rPr lang="ru-RU" sz="1600" b="1" dirty="0" smtClean="0">
                <a:solidFill>
                  <a:srgbClr val="002060"/>
                </a:solidFill>
              </a:rPr>
              <a:t>14. Когда </a:t>
            </a:r>
            <a:r>
              <a:rPr lang="ru-RU" sz="1600" b="1" dirty="0">
                <a:solidFill>
                  <a:srgbClr val="002060"/>
                </a:solidFill>
              </a:rPr>
              <a:t>у меня будут дети, я никогда ____________</a:t>
            </a:r>
            <a:br>
              <a:rPr lang="ru-RU" sz="1600" b="1" dirty="0">
                <a:solidFill>
                  <a:srgbClr val="002060"/>
                </a:solidFill>
              </a:rPr>
            </a:br>
            <a:r>
              <a:rPr lang="ru-RU" sz="1600" b="1" dirty="0" smtClean="0">
                <a:solidFill>
                  <a:srgbClr val="002060"/>
                </a:solidFill>
              </a:rPr>
              <a:t>15. Наша </a:t>
            </a:r>
            <a:r>
              <a:rPr lang="ru-RU" sz="1600" b="1" dirty="0">
                <a:solidFill>
                  <a:srgbClr val="002060"/>
                </a:solidFill>
              </a:rPr>
              <a:t>семья была бы идеальной, если бы не ______</a:t>
            </a:r>
            <a:br>
              <a:rPr lang="ru-RU" sz="1600" b="1" dirty="0">
                <a:solidFill>
                  <a:srgbClr val="002060"/>
                </a:solidFill>
              </a:rPr>
            </a:br>
            <a:r>
              <a:rPr lang="ru-RU" sz="1600" b="1" dirty="0" smtClean="0">
                <a:solidFill>
                  <a:srgbClr val="002060"/>
                </a:solidFill>
              </a:rPr>
              <a:t>16. Я </a:t>
            </a:r>
            <a:r>
              <a:rPr lang="ru-RU" sz="1600" b="1" dirty="0">
                <a:solidFill>
                  <a:srgbClr val="002060"/>
                </a:solidFill>
              </a:rPr>
              <a:t>хочу побыть один, после___________</a:t>
            </a:r>
            <a:br>
              <a:rPr lang="ru-RU" sz="1600" b="1" dirty="0">
                <a:solidFill>
                  <a:srgbClr val="002060"/>
                </a:solidFill>
              </a:rPr>
            </a:br>
            <a:r>
              <a:rPr lang="ru-RU" sz="1600" b="1" dirty="0" smtClean="0">
                <a:solidFill>
                  <a:srgbClr val="002060"/>
                </a:solidFill>
              </a:rPr>
              <a:t>17. Я </a:t>
            </a:r>
            <a:r>
              <a:rPr lang="ru-RU" sz="1600" b="1" dirty="0">
                <a:solidFill>
                  <a:srgbClr val="002060"/>
                </a:solidFill>
              </a:rPr>
              <a:t>убежал бы из дома, если бы________________</a:t>
            </a:r>
            <a:br>
              <a:rPr lang="ru-RU" sz="1600" b="1" dirty="0">
                <a:solidFill>
                  <a:srgbClr val="002060"/>
                </a:solidFill>
              </a:rPr>
            </a:br>
            <a:r>
              <a:rPr lang="ru-RU" sz="1600" b="1" dirty="0" smtClean="0">
                <a:solidFill>
                  <a:srgbClr val="002060"/>
                </a:solidFill>
              </a:rPr>
              <a:t>18. Больше </a:t>
            </a:r>
            <a:r>
              <a:rPr lang="ru-RU" sz="1600" b="1" dirty="0">
                <a:solidFill>
                  <a:srgbClr val="002060"/>
                </a:solidFill>
              </a:rPr>
              <a:t>всего я не люблю, когда мои родители____</a:t>
            </a:r>
            <a:br>
              <a:rPr lang="ru-RU" sz="1600" b="1" dirty="0">
                <a:solidFill>
                  <a:srgbClr val="002060"/>
                </a:solidFill>
              </a:rPr>
            </a:br>
            <a:r>
              <a:rPr lang="ru-RU" sz="1600" b="1" dirty="0" smtClean="0">
                <a:solidFill>
                  <a:srgbClr val="002060"/>
                </a:solidFill>
              </a:rPr>
              <a:t>19. Я </a:t>
            </a:r>
            <a:r>
              <a:rPr lang="ru-RU" sz="1600" b="1" dirty="0">
                <a:solidFill>
                  <a:srgbClr val="002060"/>
                </a:solidFill>
              </a:rPr>
              <a:t>хочу, чтобы меня________________</a:t>
            </a:r>
            <a:br>
              <a:rPr lang="ru-RU" sz="1600" b="1" dirty="0">
                <a:solidFill>
                  <a:srgbClr val="002060"/>
                </a:solidFill>
              </a:rPr>
            </a:br>
            <a:r>
              <a:rPr lang="ru-RU" sz="1600" b="1" dirty="0" smtClean="0">
                <a:solidFill>
                  <a:srgbClr val="002060"/>
                </a:solidFill>
              </a:rPr>
              <a:t>20. Приемлемое </a:t>
            </a:r>
            <a:r>
              <a:rPr lang="ru-RU" sz="1600" b="1" dirty="0">
                <a:solidFill>
                  <a:srgbClr val="002060"/>
                </a:solidFill>
              </a:rPr>
              <a:t>наказание – это________</a:t>
            </a:r>
            <a:br>
              <a:rPr lang="ru-RU" sz="1600" b="1" dirty="0">
                <a:solidFill>
                  <a:srgbClr val="002060"/>
                </a:solidFill>
              </a:rPr>
            </a:br>
            <a:r>
              <a:rPr lang="ru-RU" sz="2800" b="1" dirty="0">
                <a:solidFill>
                  <a:srgbClr val="002060"/>
                </a:solidFill>
              </a:rPr>
              <a:t/>
            </a:r>
            <a:br>
              <a:rPr lang="ru-RU" sz="2800" b="1" dirty="0">
                <a:solidFill>
                  <a:srgbClr val="002060"/>
                </a:solidFill>
              </a:rPr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/>
              <a:t/>
            </a:r>
            <a:br>
              <a:rPr lang="ru-RU" sz="2800" b="1" dirty="0"/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839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39584" y="982663"/>
            <a:ext cx="10507289" cy="4786370"/>
          </a:xfrm>
        </p:spPr>
        <p:txBody>
          <a:bodyPr>
            <a:normAutofit/>
          </a:bodyPr>
          <a:lstStyle/>
          <a:p>
            <a:pPr indent="450000" algn="l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Поведенческие показатели сексуального насилия.</a:t>
            </a:r>
            <a:b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Подростки: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депрессия; угрозы или попытки самоубийства</a:t>
            </a:r>
            <a:b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побеги из дома или институциональных учреждений;</a:t>
            </a:r>
            <a:b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низкая самооценка;</a:t>
            </a:r>
            <a:b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сексуализированное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поведение; проституция или беспорядочные половые связи;</a:t>
            </a:r>
            <a:b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употребление наркотиков или алкоголя;</a:t>
            </a:r>
            <a:b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жалобы на боли в животе.</a:t>
            </a:r>
            <a:b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74486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31273" y="698269"/>
            <a:ext cx="10582102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just">
              <a:spcBef>
                <a:spcPct val="0"/>
              </a:spcBef>
              <a:spcAft>
                <a:spcPct val="0"/>
              </a:spcAft>
            </a:pPr>
            <a:endParaRPr lang="ru-RU" alt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263" algn="ctr">
              <a:spcBef>
                <a:spcPct val="0"/>
              </a:spcBef>
              <a:spcAft>
                <a:spcPct val="0"/>
              </a:spcAft>
            </a:pPr>
            <a:r>
              <a:rPr lang="ru-RU" alt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Второй этап</a:t>
            </a:r>
          </a:p>
          <a:p>
            <a:pPr indent="449263" algn="ctr">
              <a:spcBef>
                <a:spcPct val="0"/>
              </a:spcBef>
              <a:spcAft>
                <a:spcPct val="0"/>
              </a:spcAft>
            </a:pPr>
            <a:r>
              <a:rPr lang="ru-RU" alt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Индивидуальная беседа с ребенком.</a:t>
            </a:r>
          </a:p>
          <a:p>
            <a:pPr indent="449263" algn="ctr">
              <a:spcBef>
                <a:spcPct val="0"/>
              </a:spcBef>
              <a:spcAft>
                <a:spcPct val="0"/>
              </a:spcAft>
            </a:pP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263" algn="just">
              <a:spcBef>
                <a:spcPct val="0"/>
              </a:spcBef>
              <a:spcAft>
                <a:spcPct val="0"/>
              </a:spcAft>
            </a:pP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Конечно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выявив у ребенка какой-либо из этих признаков, не стоит сразу подозревать насилие, но если они присутствуют в комплексе, на такого ребенка стоит обратить внимание и деликатно расспросить его о том, что происходит в его жизни.</a:t>
            </a:r>
          </a:p>
          <a:p>
            <a:pPr indent="449263" algn="just">
              <a:spcBef>
                <a:spcPct val="0"/>
              </a:spcBef>
              <a:spcAft>
                <a:spcPct val="0"/>
              </a:spcAft>
            </a:pP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263" algn="just">
              <a:spcBef>
                <a:spcPct val="0"/>
              </a:spcBef>
              <a:spcAft>
                <a:spcPct val="0"/>
              </a:spcAft>
            </a:pP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3768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48145" y="649705"/>
            <a:ext cx="10557164" cy="69926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бщие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рекомендации для работы психолога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 детьми, пережившими насилие:</a:t>
            </a:r>
            <a:endParaRPr lang="ru-RU" sz="2000" b="1" dirty="0" smtClean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ru-RU" b="1" dirty="0" smtClean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 Основная цель работы психолога с жертвами насилия заключается 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уменьшении и ликвидации травматических переживаний.</a:t>
            </a:r>
            <a:endParaRPr lang="ru-RU" dirty="0" smtClean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В процессе консультирования этих детей и подростков чрезвычайно важным аспектом является установление контакта психолога с клиентом-ребенком, причем акцент должен быть сделан на 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постоянной демонстрации заботы о ребенке.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Скорее всего, ребенок будет постоянно проверять адекватными и неадекватными способами, насколько психолог действительно о нем заботится.</a:t>
            </a:r>
          </a:p>
          <a:p>
            <a:pPr algn="just"/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 Основные 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техники консультирования должны быть направлены на преодоление у ребенка чувства собственной неполноценности, чувства вины, а также на формирование адекватной самооценки.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Чувство вины приводит к тому, что ребенок лишается определенной свободы действий, поведение становится </a:t>
            </a:r>
            <a:r>
              <a:rPr lang="ru-RU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саморазрушающим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– ребенок как бы застревает в прошлом, в травматической ситуации насилия. Следовательно, важно подвести ребенка к понимаю того, что забыть произошедшее нельзя, но жить с этим в новом качестве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можно.</a:t>
            </a:r>
          </a:p>
          <a:p>
            <a:pPr algn="just"/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Задачи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стоящие перед психологом :</a:t>
            </a:r>
            <a:endParaRPr lang="ru-RU" sz="1600" dirty="0" smtClean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способствовать уменьшению, у ребенка чувств стыда, вины, бессилия;</a:t>
            </a:r>
            <a:endParaRPr lang="ru-RU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помочь в укреплении чувства собственной значимости;</a:t>
            </a:r>
            <a:endParaRPr lang="ru-RU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сформировать новые поведенческие паттерны;</a:t>
            </a:r>
            <a:endParaRPr lang="ru-RU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способствовать дифференцированию взаимодействия с окружающими людьми;</a:t>
            </a:r>
            <a:endParaRPr lang="ru-RU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способствовать развитию восприятия ребенком собственного организма, самоопределения.</a:t>
            </a:r>
            <a:endParaRPr lang="ru-RU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ru-RU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ru-RU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just">
              <a:lnSpc>
                <a:spcPct val="115000"/>
              </a:lnSpc>
              <a:spcAft>
                <a:spcPts val="0"/>
              </a:spcAft>
            </a:pP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42628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98022" y="648393"/>
            <a:ext cx="10590414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Консультирование лучше проводить в игровой или релаксационной комнате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нежели в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кабинете.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Это способствует снятию напряжения с ребенка, появлению ощущения большей безопасности и контроля над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ситуацией, также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эти дети чувствуют себя бессильными повлиять на поведение окружающих.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сихолог 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обучает ребенка контролировать свои импульсы, поддерживать социально одобряемое взаимодействие со взрослыми.</a:t>
            </a:r>
          </a:p>
          <a:p>
            <a:pPr algn="just">
              <a:spcAft>
                <a:spcPts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6.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одростки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пережившее сексуальное насилие, нуждаются в усиленном внимании, понимании и поддержке со стороны психолога.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Наличие сильного чувства вины не позволяет детям и подросткам обсуждать свою проблему с психологом: они считают, что каким-то образом спровоцировали атаку или должны были бы сделать что-нибудь, чтобы ее предотвратить. Стыд за себя не дает им раскрыться – дети и подростки больше боятся последующих вопросов и реакций, нежели непосредственно самого инцидента. Поэтому при интервьюировании детей и подростков следует избегать закрытых или направляющих вопросов, которые могли бы повлиять на ответы.</a:t>
            </a:r>
            <a:endParaRPr lang="ru-RU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7. 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Следует с большой осторожностью использовать групповое психологическое консультирование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для детей и подростков, переживших сексуальное насилие, поскольку их раны могут быть слишком свежими, чтобы высказывать свои чувства в присутствии группы.</a:t>
            </a:r>
            <a:endParaRPr lang="ru-RU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29428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80901" y="839584"/>
            <a:ext cx="10449099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8.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одросткам 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необходимо научиться определять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какое поведение взрослых, то есть какие 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поведенческие формы насилия,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являются неподобающими и как реагировать в соответствующих ситуациях.</a:t>
            </a:r>
            <a:endParaRPr lang="ru-RU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9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одростков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необходимо научить, немедленно, обращаться за помощью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случае возможного или уже случившегося насилия, несмотря на то, что взрослые-насильники убеждают их все держать в секрете. Детям и подросткам необходимо помочь разобраться, какая информация должна быть конфиденциальной, а что следует сообщить окружающим; с кем им стоит поделиться своими проблемами и что делать в случае, если взрослый им не поверит.</a:t>
            </a: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10. У детей и подростков, переживших насилие, проблема доверия к окружающим, и взрослым, в частности, одна из самых актуальных.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Групповые дискуссии и упражнения могут помочь детям и подросткам решить для себя, кому в этом мире они могут доверять, а с кем следует быть осторожными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11. 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Наиболее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эффективными считаются визуализация, 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работа с эмоциями, ведение дневника, написание писем, когнитивное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переструктурирование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техника «пустого стула»,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психодрама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арттерапия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музыкотерапия, танцевальная 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терапия, песочная терапия, </a:t>
            </a:r>
            <a:r>
              <a:rPr lang="ru-RU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когнитивно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-поведенческая 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терапия.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Беседуя с ребенком, важно, прежде всего, оценить свое отношение к насилию. Взрослый, имеющий собственные проблемы в данной области, может столкнуться со значительными трудностями, ему будет труднее вызвать у ребенка доверие.</a:t>
            </a:r>
          </a:p>
          <a:p>
            <a:pPr algn="ctr">
              <a:spcAft>
                <a:spcPts val="0"/>
              </a:spcAft>
            </a:pP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52550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81776" y="892025"/>
            <a:ext cx="10433785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Ребенок в кризисном состоянии. Как вести себя педагогу?</a:t>
            </a:r>
          </a:p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Организуйте пространство для разговора.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Найдите возможность и место для того, чтобы пообщаться с ребёнком один на один так, чтобы вас никто не слышал, не отвлекал и не прерывал. Будет лучше, если во время разговора между вами не будет стола. Постарайтесь, чтобы атмосфера располагала к общению и не напоминала урок.</a:t>
            </a:r>
          </a:p>
          <a:p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Ребёнок: — Я сделал что-то ужасное! Меня не простят.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Педагог: </a:t>
            </a:r>
            <a:r>
              <a:rPr lang="ru-RU" sz="2400" i="1" strike="sngStrike" dirty="0">
                <a:latin typeface="Times New Roman" pitchFamily="18" charset="0"/>
                <a:cs typeface="Times New Roman" pitchFamily="18" charset="0"/>
              </a:rPr>
              <a:t>—А о чём ты думал, когда делал? Вот результат.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Педагог:</a:t>
            </a:r>
            <a:r>
              <a:rPr lang="ru-RU" sz="2400" i="1" strike="sngStrike" dirty="0">
                <a:latin typeface="Times New Roman" pitchFamily="18" charset="0"/>
                <a:cs typeface="Times New Roman" pitchFamily="18" charset="0"/>
              </a:rPr>
              <a:t> -Конечно, я бы тоже такое не простил (простила).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Педагог: — Давай попробуем обсудить то, что произошло и вместе подумать, что можно сейчас сделать.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9178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56649" y="1039528"/>
            <a:ext cx="10212404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этап фронтальная диагностика </a:t>
            </a:r>
            <a:r>
              <a:rPr lang="ru-RU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Метод педагогического наблюдения</a:t>
            </a:r>
          </a:p>
          <a:p>
            <a:pPr lvl="0"/>
            <a:r>
              <a:rPr lang="ru-RU" sz="2400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в эмоциональном состоянии и общении ребенка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замкнутость, изоляция, уход в себя;</a:t>
            </a:r>
          </a:p>
          <a:p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депрессивность, грустное настроение;</a:t>
            </a:r>
          </a:p>
          <a:p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отвращение, стыд, вина, недоверие, чувство испорченности;</a:t>
            </a:r>
          </a:p>
          <a:p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частая задумчивость, отстраненность (встречается у детей и подростков, начиная с дошкольного возраста);</a:t>
            </a:r>
          </a:p>
          <a:p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трудности в общении с ровесниками, избегание общения с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ними, отсутствие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друзей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своего возраста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639017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01565" y="754569"/>
            <a:ext cx="1013861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Наладьте контакт.</a:t>
            </a:r>
            <a:r>
              <a:rPr 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Выберите подходящее время для того, чтобы предложить ребёнку поговорить. Приглашать ребёнка надо лично, в тот момент, когда рядом нет других учащихся или педагогов. Дайте учащемуся понять, что вы не собираетесь его ругать, а этот разговор нужен не для того, чтобы его наказать, и при желании он может отказаться.</a:t>
            </a:r>
          </a:p>
          <a:p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Ребёнок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: — Меня никто не понимает! И вы не поймёте!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Педагог:</a:t>
            </a:r>
            <a:r>
              <a:rPr lang="ru-RU" sz="2800" i="1" strike="sngStrike" dirty="0">
                <a:latin typeface="Times New Roman" pitchFamily="18" charset="0"/>
                <a:cs typeface="Times New Roman" pitchFamily="18" charset="0"/>
              </a:rPr>
              <a:t> -Ещё как понимаю, возможно, лучше, чем ты сам себя понимаешь.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Педагог:</a:t>
            </a:r>
            <a:r>
              <a:rPr lang="ru-RU" sz="2800" i="1" strike="sngStrike" dirty="0">
                <a:latin typeface="Times New Roman" pitchFamily="18" charset="0"/>
                <a:cs typeface="Times New Roman" pitchFamily="18" charset="0"/>
              </a:rPr>
              <a:t> А кто вас, современных детей, вообще понимает?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Педагог: — Расскажи мне о том, что я сейчас должен (должна) понять. Я действительно хочу разобраться.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30380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03697" y="879697"/>
            <a:ext cx="987872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Подготовьтесь к беседе.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Позаботьтесь о том, чтобы у вас было достаточно времени для разговора, а в процессе вас не отвлекали и не занимали другие дела. Ребёнок должен чувствовать, что вы заинтересованы в том, что с ним происходит, и готовы уделить ему всё своё внимание.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lvl="0"/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Слушайте.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Сосредоточьтесь на том, что рассказывает учащийся, дайте ему возможность выговориться, не перебивайте. Внимательно следите за рассказом ребёнка, не нужно параллельно вести какие-либо записи. Иногда ребёнку достаточно только того, что вы обратили на его проблему внимание и побыли рядом.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Ребёнок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: — Мне очень плохо, думаю, я ни на что не способен!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Педагог:</a:t>
            </a:r>
            <a:r>
              <a:rPr lang="ru-RU" i="1" strike="sngStrike" dirty="0">
                <a:latin typeface="Times New Roman" pitchFamily="18" charset="0"/>
                <a:cs typeface="Times New Roman" pitchFamily="18" charset="0"/>
              </a:rPr>
              <a:t> -Тебе нельзя так говорить. У тебя есть семья, дом, еда, подумай о тех, кому сейчас ещё хуже.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Педагог: </a:t>
            </a:r>
            <a:r>
              <a:rPr lang="ru-RU" i="1" strike="sngStrike" dirty="0">
                <a:latin typeface="Times New Roman" pitchFamily="18" charset="0"/>
                <a:cs typeface="Times New Roman" pitchFamily="18" charset="0"/>
              </a:rPr>
              <a:t>Перестань уже хныкать и займись делом. Будешь так сидеть, точно ничего не получится.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Педагог: — Иногда каждый человек чувствует себя подавленным и опустошенным, кажется, что это никогда не закончится. Давай поговорим о том, что сейчас тебя волнует, и с чем нужно разобраться прежде всего.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32702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03697" y="879697"/>
            <a:ext cx="987872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solidFill>
                  <a:srgbClr val="0070C0"/>
                </a:solidFill>
              </a:rPr>
              <a:t>Откажитесь от советов.</a:t>
            </a:r>
            <a:r>
              <a:rPr lang="ru-RU" sz="2400" dirty="0">
                <a:solidFill>
                  <a:srgbClr val="0070C0"/>
                </a:solidFill>
              </a:rPr>
              <a:t> </a:t>
            </a:r>
            <a:r>
              <a:rPr lang="ru-RU" sz="2400" dirty="0"/>
              <a:t>Сейчас ваша задача – дать возможность ребёнку открыться и выговориться, поделиться своими трудностями. Для этого избегайте критики, нравоучений и нотаций, не повышайте голос и не ругайте ребёнка за его поступки. Постарайтесь взглянуть на ситуацию с его стороны, а не с позиции общепринятых норм и правил.</a:t>
            </a:r>
          </a:p>
          <a:p>
            <a:r>
              <a:rPr lang="ru-RU" sz="2400" dirty="0"/>
              <a:t> </a:t>
            </a:r>
          </a:p>
          <a:p>
            <a:r>
              <a:rPr lang="ru-RU" sz="2400" i="1" dirty="0"/>
              <a:t>Ребёнок: — Ненавижу учёбу! Как же мне надоели эти педагога и родители!</a:t>
            </a:r>
            <a:endParaRPr lang="ru-RU" sz="2400" dirty="0"/>
          </a:p>
          <a:p>
            <a:r>
              <a:rPr lang="ru-RU" sz="2400" i="1" dirty="0"/>
              <a:t>Педагог: </a:t>
            </a:r>
            <a:r>
              <a:rPr lang="ru-RU" sz="2400" i="1" strike="sngStrike" dirty="0"/>
              <a:t>— Как ты можешь такое говорить? Твои педагога и родители хотят только лучшего для тебя.</a:t>
            </a:r>
            <a:endParaRPr lang="ru-RU" sz="2400" dirty="0"/>
          </a:p>
          <a:p>
            <a:r>
              <a:rPr lang="ru-RU" sz="2400" i="1" dirty="0"/>
              <a:t>Педагог: </a:t>
            </a:r>
            <a:r>
              <a:rPr lang="ru-RU" sz="2400" i="1" strike="sngStrike" dirty="0"/>
              <a:t>— Ты должен радоваться, что у тебя есть возможность учиться.</a:t>
            </a:r>
            <a:r>
              <a:rPr lang="ru-RU" sz="2400" i="1" dirty="0"/>
              <a:t> </a:t>
            </a:r>
            <a:endParaRPr lang="ru-RU" sz="2400" dirty="0"/>
          </a:p>
          <a:p>
            <a:r>
              <a:rPr lang="ru-RU" sz="2400" i="1" dirty="0"/>
              <a:t>Педагог: — Что ты обычно делаешь, когда это чувствуешь? Есть ли у тебя близкий человек, с которым ты можешь это обсудить? Что сейчас с тобой происходит?</a:t>
            </a:r>
            <a:endParaRPr lang="ru-RU" sz="2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16169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03697" y="879697"/>
            <a:ext cx="9878728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solidFill>
                  <a:srgbClr val="0070C0"/>
                </a:solidFill>
              </a:rPr>
              <a:t>Покажите, что вы знаете о проблеме.</a:t>
            </a:r>
            <a:r>
              <a:rPr lang="ru-RU" sz="2400" dirty="0"/>
              <a:t> Далеко не всегда ребёнок будет готов рассказать о своих проблемах. Дайте ему понять, что вы видите, что он переживает какие-то трудности, и готовы прийти на помощь. Предложите поделиться своими проблемами с другими взрослыми, при необходимости мотивируйте на обращение к школьному психологу.</a:t>
            </a:r>
          </a:p>
          <a:p>
            <a:r>
              <a:rPr lang="ru-RU" sz="2400" dirty="0"/>
              <a:t> </a:t>
            </a:r>
          </a:p>
          <a:p>
            <a:r>
              <a:rPr lang="ru-RU" sz="2400" i="1" dirty="0"/>
              <a:t>Ребёнок: — Без меня всем было бы только лучше!</a:t>
            </a:r>
            <a:endParaRPr lang="ru-RU" sz="2400" dirty="0"/>
          </a:p>
          <a:p>
            <a:r>
              <a:rPr lang="ru-RU" sz="2400" i="1" dirty="0"/>
              <a:t>Педагог: </a:t>
            </a:r>
            <a:r>
              <a:rPr lang="ru-RU" sz="2400" i="1" strike="sngStrike" dirty="0"/>
              <a:t>— Так нельзя говорить. Подумай, что бы почувствовали твои родители.</a:t>
            </a:r>
            <a:endParaRPr lang="ru-RU" sz="2400" dirty="0"/>
          </a:p>
          <a:p>
            <a:r>
              <a:rPr lang="ru-RU" sz="2400" i="1" dirty="0"/>
              <a:t>Педагог: </a:t>
            </a:r>
            <a:r>
              <a:rPr lang="ru-RU" sz="2400" i="1" strike="sngStrike" dirty="0"/>
              <a:t>— Не говори ерунды.</a:t>
            </a:r>
            <a:r>
              <a:rPr lang="ru-RU" sz="2400" i="1" dirty="0"/>
              <a:t> </a:t>
            </a:r>
            <a:endParaRPr lang="ru-RU" sz="2400" dirty="0"/>
          </a:p>
          <a:p>
            <a:r>
              <a:rPr lang="ru-RU" sz="2400" i="1" dirty="0"/>
              <a:t>Педагог: — Кому именно от этого станет лучше? Ты очень дорог мне, я переживаю, расскажи, что происходит в твоей жизни.</a:t>
            </a:r>
            <a:endParaRPr lang="ru-RU" sz="2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99936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03697" y="879697"/>
            <a:ext cx="9878728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Важно понимать, что одного разговора недостаточно для того, чтобы помочь ребёнку в кризисной ситуации. После беседы педагог должен проследить за тем, чтобы учащийся не остался один на один со своей проблемой. Восстановление после кризиса – это долгий и сложный процесс, задача окружающих взрослых оставаться чуткими и сопровождать этот процесс.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28688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20735" y="1687484"/>
            <a:ext cx="856210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 algn="ctr"/>
            <a:r>
              <a:rPr lang="ru-RU" altLang="ru-RU" sz="8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</a:t>
            </a:r>
            <a:endParaRPr lang="ru-RU" altLang="ru-RU" sz="8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000" algn="ctr"/>
            <a:r>
              <a:rPr lang="ru-RU" altLang="ru-RU" sz="8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altLang="ru-RU" sz="8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957574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9272" y="693019"/>
            <a:ext cx="1052041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личности и мотивации ребенка, социальные признаки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неспособность защитить себя,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смирение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издевательствами над собой;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резкое изменение успеваемости (хуже или гораздо лучше);</a:t>
            </a:r>
          </a:p>
          <a:p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прогулы,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отказ и уклонение от обучения;</a:t>
            </a:r>
          </a:p>
          <a:p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отрицание традиций своей семьи вследствие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несформированности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социальных ролей и своей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роли в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ней, вплоть до ухода из дома (характерно для подростков).</a:t>
            </a:r>
          </a:p>
          <a:p>
            <a:pPr lvl="0"/>
            <a:r>
              <a:rPr lang="ru-RU" sz="2000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самосознания ребенка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падение самооценки;</a:t>
            </a:r>
          </a:p>
          <a:p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мысли о самоубийстве, попытки самоубийства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r>
              <a:rPr lang="ru-RU" sz="2000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Появление невротических и психосоматических симптомов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боязнь оставаться в помещении наедине с определенным человеком;</a:t>
            </a:r>
          </a:p>
          <a:p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боязнь раздеваться (например, может категорически отказаться от участия в занятиях физкультурой или плаванием, или снимать нижнее белье во время медицинского осмотра).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6146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37398" y="837398"/>
            <a:ext cx="1050116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Диагностика на выявление суицидального риска:</a:t>
            </a:r>
          </a:p>
          <a:p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-Анкета «Диагностика психических состояний» (методика Г. </a:t>
            </a:r>
            <a:r>
              <a:rPr lang="ru-RU" sz="24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Айзенка</a:t>
            </a:r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-Анкета на выявление суицидального риска</a:t>
            </a:r>
          </a:p>
          <a:p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-Методика дифференциальной диагностики депрессивных состояний </a:t>
            </a:r>
            <a:r>
              <a:rPr lang="ru-RU" sz="24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В.Зунга</a:t>
            </a:r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-Анкета «Экспресс - диагностика уровня тревожности»</a:t>
            </a:r>
          </a:p>
          <a:p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-Анкета «Экспресс - диагностика уровня депрессии»</a:t>
            </a:r>
          </a:p>
          <a:p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-Анкета «Уровень самооценки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»</a:t>
            </a:r>
            <a:endParaRPr lang="en-US" sz="2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3.Социометрическое </a:t>
            </a:r>
            <a:r>
              <a:rPr lang="ru-RU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исследование</a:t>
            </a:r>
            <a:endParaRPr lang="en-US" sz="24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endParaRPr lang="ru-RU" sz="2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ru-RU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Анкета по выявлению характера взаимоотношений в семье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123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39584" y="982663"/>
            <a:ext cx="10507289" cy="478637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Анкета по выявлению характера взаимоотношений в семье</a:t>
            </a:r>
            <a:b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3337439"/>
              </p:ext>
            </p:extLst>
          </p:nvPr>
        </p:nvGraphicFramePr>
        <p:xfrm>
          <a:off x="1716087" y="1737778"/>
          <a:ext cx="8833201" cy="40085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50111"/>
                <a:gridCol w="7883090"/>
              </a:tblGrid>
              <a:tr h="4564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№ п/п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Вопросы анкеты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212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Как часто ты проводишь свободное время со своими родителями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12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Кому из членов семьи ты мог бы доверить свои секреты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12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За что наказывают тебя твои родители?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12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Какой вид наказания чаще всего используют твои родители?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12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5.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Согласен ли ты с методами наказания своих родителей?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41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6.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Будешь ли ты наказывать своих детей, когда станешь взрослым?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За что?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12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7.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По твоему мнению насилие-это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12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Как ты относишься к насилию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12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9.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Как ты думаешь, какие виды насилия встречаются в современной семье?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12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Кто из членов семьи чаще всего по твоему мнению, подвергается насилию?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12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11.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Ты считаешь наказание детей в семье – это насилие?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12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12.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Какое наказание ты расцениваешь как насилие над ребенком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12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Какому виду насилия ты подвергался?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12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Ощущаешь ли ты себя защищенным и любимым в своей семье?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12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В какие учреждения можно обратиться, если человек стал жертвой семейного насилия?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4756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368" y="943276"/>
            <a:ext cx="9457720" cy="4913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8970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39584" y="982663"/>
            <a:ext cx="10507289" cy="4786370"/>
          </a:xfrm>
        </p:spPr>
        <p:txBody>
          <a:bodyPr>
            <a:normAutofit/>
          </a:bodyPr>
          <a:lstStyle/>
          <a:p>
            <a:pPr algn="just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149" y="532298"/>
            <a:ext cx="9079114" cy="5319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975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39584" y="982663"/>
            <a:ext cx="10507289" cy="4786370"/>
          </a:xfrm>
        </p:spPr>
        <p:txBody>
          <a:bodyPr>
            <a:normAutofit/>
          </a:bodyPr>
          <a:lstStyle/>
          <a:p>
            <a:pPr algn="just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267" y="298160"/>
            <a:ext cx="9305658" cy="5591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0288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39584" y="982663"/>
            <a:ext cx="10507289" cy="4786370"/>
          </a:xfrm>
        </p:spPr>
        <p:txBody>
          <a:bodyPr>
            <a:normAutofit/>
          </a:bodyPr>
          <a:lstStyle/>
          <a:p>
            <a:pPr algn="just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772" y="703441"/>
            <a:ext cx="9365381" cy="5209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09173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740</TotalTime>
  <Words>1175</Words>
  <Application>Microsoft Office PowerPoint</Application>
  <PresentationFormat>Произвольный</PresentationFormat>
  <Paragraphs>156</Paragraphs>
  <Slides>25</Slides>
  <Notes>25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Натуральные материалы</vt:lpstr>
      <vt:lpstr>Информационный и методический инструментарий педагога – психолога по недопущению сексуального насилия в отношении несовершеннолетних и оказанию психологической помощи</vt:lpstr>
      <vt:lpstr>Презентация PowerPoint</vt:lpstr>
      <vt:lpstr>Презентация PowerPoint</vt:lpstr>
      <vt:lpstr>Презентация PowerPoint</vt:lpstr>
      <vt:lpstr>Анкета по выявлению характера взаимоотношений в семье 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«Незаконченные предложения» (Е.Н. Волковой) 1. Я весь трясусь, когда _____________ 2. Если бы все ребята знали, как я боюсь _ 3. Если тебя разозлили, то нужно _______ 4. Воспитывать детей нужно с помощью __ 5. Ребенок в семье ________________ 6. Мои близкие думают обо мне, что я ____ 7. Я боюсь идти домой, когда ___________ 8. Я лучше побуду один, чем с _______ 9. Когда я вижу, что кого-то бьют, мне __ 10. Бить другого можно, когда _________________________ 11. Ребенок с опаской относится к окружающим, потому что __ 12. Применение физической силы к более слабому __________ 13. Родители кричат на детей, когда ___________________ 14. Когда у меня будут дети, я никогда ____________ 15. Наша семья была бы идеальной, если бы не ______ 16. Я хочу побыть один, после___________ 17. Я убежал бы из дома, если бы________________ 18. Больше всего я не люблю, когда мои родители____ 19. Я хочу, чтобы меня________________ 20. Приемлемое наказание – это________          </vt:lpstr>
      <vt:lpstr>Поведенческие показатели сексуального насилия. Подростки: - депрессия; угрозы или попытки самоубийства - побеги из дома или институциональных учреждений; - низкая самооценка; - сексуализированное поведение; проституция или беспорядочные половые связи; - употребление наркотиков или алкоголя; - жалобы на боли в животе.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Психологическая работа с детьми, подвергшимися сексуальному насилию</dc:title>
  <dc:creator>alise.80@mail.ru</dc:creator>
  <cp:lastModifiedBy>User</cp:lastModifiedBy>
  <cp:revision>48</cp:revision>
  <cp:lastPrinted>2023-09-26T11:24:35Z</cp:lastPrinted>
  <dcterms:created xsi:type="dcterms:W3CDTF">2022-03-21T08:32:57Z</dcterms:created>
  <dcterms:modified xsi:type="dcterms:W3CDTF">2023-09-26T11:32:12Z</dcterms:modified>
</cp:coreProperties>
</file>