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sldIdLst>
    <p:sldId id="256" r:id="rId2"/>
    <p:sldId id="413" r:id="rId3"/>
    <p:sldId id="400" r:id="rId4"/>
    <p:sldId id="411" r:id="rId5"/>
    <p:sldId id="31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545776659235389E-2"/>
          <c:y val="2.8558289129364339E-2"/>
          <c:w val="0.8107616812124655"/>
          <c:h val="0.86941597238576274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преступления</c:v>
                </c:pt>
              </c:strCache>
            </c:strRef>
          </c:tx>
          <c:dLbls>
            <c:dLbl>
              <c:idx val="0"/>
              <c:layout>
                <c:manualLayout>
                  <c:x val="-2.314814814814815E-2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B2-41B9-84F1-6AFF4F5B04A3}"/>
                </c:ext>
              </c:extLst>
            </c:dLbl>
            <c:dLbl>
              <c:idx val="1"/>
              <c:layout>
                <c:manualLayout>
                  <c:x val="-5.9701099830724948E-2"/>
                  <c:y val="-6.349206349206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B2-41B9-84F1-6AFF4F5B04A3}"/>
                </c:ext>
              </c:extLst>
            </c:dLbl>
            <c:dLbl>
              <c:idx val="2"/>
              <c:layout>
                <c:manualLayout>
                  <c:x val="-3.4722222222222245E-2"/>
                  <c:y val="-6.349206349206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B2-41B9-84F1-6AFF4F5B04A3}"/>
                </c:ext>
              </c:extLst>
            </c:dLbl>
            <c:dLbl>
              <c:idx val="3"/>
              <c:layout>
                <c:manualLayout>
                  <c:x val="-3.9351851851851853E-2"/>
                  <c:y val="-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B2-41B9-84F1-6AFF4F5B04A3}"/>
                </c:ext>
              </c:extLst>
            </c:dLbl>
            <c:dLbl>
              <c:idx val="4"/>
              <c:layout>
                <c:manualLayout>
                  <c:x val="-6.0185185185185147E-2"/>
                  <c:y val="-2.777777777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B2-41B9-84F1-6AFF4F5B04A3}"/>
                </c:ext>
              </c:extLst>
            </c:dLbl>
            <c:dLbl>
              <c:idx val="5"/>
              <c:layout>
                <c:manualLayout>
                  <c:x val="-2.7777777777777901E-2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B2-41B9-84F1-6AFF4F5B0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90</c:v>
                </c:pt>
                <c:pt idx="1">
                  <c:v>116</c:v>
                </c:pt>
                <c:pt idx="2">
                  <c:v>114</c:v>
                </c:pt>
                <c:pt idx="3">
                  <c:v>135</c:v>
                </c:pt>
                <c:pt idx="4">
                  <c:v>190</c:v>
                </c:pt>
                <c:pt idx="5">
                  <c:v>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B2-41B9-84F1-6AFF4F5B04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подозреваемые</c:v>
                </c:pt>
              </c:strCache>
            </c:strRef>
          </c:tx>
          <c:dLbls>
            <c:dLbl>
              <c:idx val="0"/>
              <c:layout>
                <c:manualLayout>
                  <c:x val="-1.3888888888888926E-2"/>
                  <c:y val="2.777777777777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B2-41B9-84F1-6AFF4F5B04A3}"/>
                </c:ext>
              </c:extLst>
            </c:dLbl>
            <c:dLbl>
              <c:idx val="1"/>
              <c:layout>
                <c:manualLayout>
                  <c:x val="-1.3888888888888926E-2"/>
                  <c:y val="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B2-41B9-84F1-6AFF4F5B04A3}"/>
                </c:ext>
              </c:extLst>
            </c:dLbl>
            <c:dLbl>
              <c:idx val="2"/>
              <c:layout>
                <c:manualLayout>
                  <c:x val="-3.0092592592592591E-2"/>
                  <c:y val="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B2-41B9-84F1-6AFF4F5B04A3}"/>
                </c:ext>
              </c:extLst>
            </c:dLbl>
            <c:dLbl>
              <c:idx val="3"/>
              <c:layout>
                <c:manualLayout>
                  <c:x val="-2.0833333333333405E-2"/>
                  <c:y val="3.968253968253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B2-41B9-84F1-6AFF4F5B04A3}"/>
                </c:ext>
              </c:extLst>
            </c:dLbl>
            <c:dLbl>
              <c:idx val="4"/>
              <c:layout>
                <c:manualLayout>
                  <c:x val="-1.3888888888888926E-2"/>
                  <c:y val="3.968253968253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B2-41B9-84F1-6AFF4F5B04A3}"/>
                </c:ext>
              </c:extLst>
            </c:dLbl>
            <c:dLbl>
              <c:idx val="5"/>
              <c:layout>
                <c:manualLayout>
                  <c:x val="-2.5462962962962986E-2"/>
                  <c:y val="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B2-41B9-84F1-6AFF4F5B04A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58</c:v>
                </c:pt>
                <c:pt idx="1">
                  <c:v>76</c:v>
                </c:pt>
                <c:pt idx="2">
                  <c:v>60</c:v>
                </c:pt>
                <c:pt idx="3">
                  <c:v>65</c:v>
                </c:pt>
                <c:pt idx="4">
                  <c:v>99</c:v>
                </c:pt>
                <c:pt idx="5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7B2-41B9-84F1-6AFF4F5B04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потерпевшие</c:v>
                </c:pt>
              </c:strCache>
            </c:strRef>
          </c:tx>
          <c:dLbls>
            <c:dLbl>
              <c:idx val="0"/>
              <c:layout>
                <c:manualLayout>
                  <c:x val="-1.157407407407408E-2"/>
                  <c:y val="3.5714285714285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B2-41B9-84F1-6AFF4F5B04A3}"/>
                </c:ext>
              </c:extLst>
            </c:dLbl>
            <c:dLbl>
              <c:idx val="1"/>
              <c:layout>
                <c:manualLayout>
                  <c:x val="2.3148148148148151E-3"/>
                  <c:y val="2.3809523809523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B2-41B9-84F1-6AFF4F5B04A3}"/>
                </c:ext>
              </c:extLst>
            </c:dLbl>
            <c:dLbl>
              <c:idx val="2"/>
              <c:layout>
                <c:manualLayout>
                  <c:x val="1.0574494818081221E-2"/>
                  <c:y val="-2.777777777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B2-41B9-84F1-6AFF4F5B04A3}"/>
                </c:ext>
              </c:extLst>
            </c:dLbl>
            <c:dLbl>
              <c:idx val="3"/>
              <c:layout>
                <c:manualLayout>
                  <c:x val="0"/>
                  <c:y val="-5.158730158730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B2-41B9-84F1-6AFF4F5B04A3}"/>
                </c:ext>
              </c:extLst>
            </c:dLbl>
            <c:dLbl>
              <c:idx val="5"/>
              <c:layout>
                <c:manualLayout>
                  <c:x val="-1.3888888888888926E-2"/>
                  <c:y val="3.9682539682539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B2-41B9-84F1-6AFF4F5B04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88</c:v>
                </c:pt>
                <c:pt idx="1">
                  <c:v>87</c:v>
                </c:pt>
                <c:pt idx="2">
                  <c:v>70</c:v>
                </c:pt>
                <c:pt idx="3">
                  <c:v>79</c:v>
                </c:pt>
                <c:pt idx="4">
                  <c:v>111</c:v>
                </c:pt>
                <c:pt idx="5">
                  <c:v>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7B2-41B9-84F1-6AFF4F5B0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244864"/>
        <c:axId val="140246400"/>
        <c:axId val="29315968"/>
      </c:line3DChart>
      <c:catAx>
        <c:axId val="14024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246400"/>
        <c:crosses val="autoZero"/>
        <c:auto val="1"/>
        <c:lblAlgn val="ctr"/>
        <c:lblOffset val="100"/>
        <c:noMultiLvlLbl val="0"/>
      </c:catAx>
      <c:valAx>
        <c:axId val="1402464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40244864"/>
        <c:crosses val="autoZero"/>
        <c:crossBetween val="between"/>
      </c:valAx>
      <c:serAx>
        <c:axId val="29315968"/>
        <c:scaling>
          <c:orientation val="minMax"/>
        </c:scaling>
        <c:delete val="1"/>
        <c:axPos val="b"/>
        <c:majorTickMark val="out"/>
        <c:minorTickMark val="none"/>
        <c:tickLblPos val="none"/>
        <c:crossAx val="140246400"/>
        <c:crosses val="autoZero"/>
      </c:serAx>
    </c:plotArea>
    <c:legend>
      <c:legendPos val="r"/>
      <c:layout>
        <c:manualLayout>
          <c:xMode val="edge"/>
          <c:yMode val="edge"/>
          <c:x val="0.82400970440322951"/>
          <c:y val="0.16212783441997425"/>
          <c:w val="0.17443085232047625"/>
          <c:h val="0.41692261327387176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62970700091263E-2"/>
          <c:y val="0.1327101355954354"/>
          <c:w val="0.75242634849215251"/>
          <c:h val="0.749540580643354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166-167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C-4C07-BD48-A7112E3364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168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C-4C07-BD48-A7112E3364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169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74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7C-4C07-BD48-A7112E3364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343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42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7C-4C07-BD48-A7112E3364D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343-1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28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7C-4C07-BD48-A7112E336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4430080"/>
        <c:axId val="134440064"/>
        <c:axId val="0"/>
      </c:bar3DChart>
      <c:catAx>
        <c:axId val="1344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440064"/>
        <c:crosses val="autoZero"/>
        <c:auto val="1"/>
        <c:lblAlgn val="ctr"/>
        <c:lblOffset val="100"/>
        <c:noMultiLvlLbl val="0"/>
      </c:catAx>
      <c:valAx>
        <c:axId val="13444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430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500" baseline="0" dirty="0">
                <a:latin typeface="Times New Roman" pitchFamily="18" charset="0"/>
                <a:cs typeface="Times New Roman" pitchFamily="18" charset="0"/>
              </a:rPr>
              <a:t>Преступления против половой неприкосновенности или половой свободы несовершеннолетних </a:t>
            </a:r>
            <a:r>
              <a:rPr lang="ru-RU" sz="1500" baseline="0" dirty="0" smtClean="0">
                <a:latin typeface="Times New Roman" pitchFamily="18" charset="0"/>
                <a:cs typeface="Times New Roman" pitchFamily="18" charset="0"/>
              </a:rPr>
              <a:t>7 месяцев 2023</a:t>
            </a:r>
            <a:endParaRPr lang="ru-RU" sz="150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434776441072791"/>
          <c:y val="4.555166706804056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Преступления по линии педофилии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5364819811650072E-3"/>
                  <c:y val="-2.420848214056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2-409D-AB9D-8EB596C3395E}"/>
                </c:ext>
              </c:extLst>
            </c:dLbl>
            <c:dLbl>
              <c:idx val="1"/>
              <c:layout>
                <c:manualLayout>
                  <c:x val="1.0398670883147351E-2"/>
                  <c:y val="-2.854844412106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2-409D-AB9D-8EB596C3395E}"/>
                </c:ext>
              </c:extLst>
            </c:dLbl>
            <c:dLbl>
              <c:idx val="2"/>
              <c:layout>
                <c:manualLayout>
                  <c:x val="-4.4385518192438913E-3"/>
                  <c:y val="-1.6979140513314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2-409D-AB9D-8EB596C3395E}"/>
                </c:ext>
              </c:extLst>
            </c:dLbl>
            <c:dLbl>
              <c:idx val="3"/>
              <c:layout>
                <c:manualLayout>
                  <c:x val="2.8739213506788642E-3"/>
                  <c:y val="6.0487899858067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2-409D-AB9D-8EB596C3395E}"/>
                </c:ext>
              </c:extLst>
            </c:dLbl>
            <c:dLbl>
              <c:idx val="4"/>
              <c:layout>
                <c:manualLayout>
                  <c:x val="-3.55205599300087E-3"/>
                  <c:y val="-9.61942257217850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2-409D-AB9D-8EB596C3395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части 2,3 статьи 166-167 УК </c:v>
                </c:pt>
                <c:pt idx="1">
                  <c:v>статья 168 УК</c:v>
                </c:pt>
                <c:pt idx="2">
                  <c:v>статья 169 УК</c:v>
                </c:pt>
                <c:pt idx="3">
                  <c:v>статья 170 УК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42</c:v>
                </c:pt>
                <c:pt idx="2">
                  <c:v>58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92-409D-AB9D-8EB596C33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95798662684658"/>
          <c:y val="0.33203935262363543"/>
          <c:w val="0.31543247102193334"/>
          <c:h val="0.42647958348285919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0.95281</cdr:x>
      <cdr:y>0.06893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0" y="0"/>
          <a:ext cx="711519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r>
            <a:rPr lang="ru-RU" cap="all" dirty="0" smtClean="0">
              <a:ln/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rPr>
            <a:t>Преступления против половой свободы</a:t>
          </a:r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20B260-A6F7-4C96-8CA0-2C605649C91F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A67CD-2BF3-41AF-B6A8-A8526CE23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3B746-6701-41D8-AABA-A3DF8CBD2559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E855D-A987-4AB2-BCE8-A35E8E6079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F0263-1DB3-45F3-9A95-858159BC75C4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80176-39D2-4E71-A171-9F51C1B8BC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9F18C-2B2A-4B14-A5C5-E309815462CC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E7F61-FD15-4009-9CC4-7F349533B0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7C916-8A49-48AC-82C3-EEE3ABB30866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F9338-4D38-4CAF-9E2D-4D77DBCBFE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40C0B-3D70-4FC3-AC13-3A0119A1DF33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DECC0-8913-4585-8EC8-38C7A64176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64FAA-2EF8-4AC0-A6AB-49C31F01C86D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631B-86C1-408B-BE26-4242C3E865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0A18C4-E2A9-4C89-AC86-E732939DEA9F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B6BBC-69CD-46E1-A93F-07A309F722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0BBF9A-1B5F-48E4-A835-6226639DE829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48913-AF14-46A3-927B-67AAB3352E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A9F59-6F84-455C-B842-2CE48D16B4D9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0384C-400E-4D56-A7BD-9DC90F600D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975AD-B999-4F70-BE27-B042502625BE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EFC38-C7E7-4A17-A0EF-16E137464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483D92-24B3-4B6F-A500-2E273F3EDD58}" type="datetimeFigureOut">
              <a:rPr lang="ru-RU" smtClean="0"/>
              <a:pPr>
                <a:defRPr/>
              </a:pPr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5A8AEF-7898-4B3F-A767-89FC37B531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85786" y="142852"/>
            <a:ext cx="7429552" cy="7143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3400" cap="none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«Анализ оперативной обстановки».</a:t>
            </a:r>
          </a:p>
        </p:txBody>
      </p:sp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 flipV="1">
            <a:off x="2286000" y="4075113"/>
            <a:ext cx="4929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357158" y="4786322"/>
            <a:ext cx="857256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Выступающий: </a:t>
            </a:r>
          </a:p>
          <a:p>
            <a:pPr algn="ctr"/>
            <a:r>
              <a:rPr lang="ru-RU" b="1" dirty="0"/>
              <a:t>Старший оперуполномоченный по особо важным делам управления по </a:t>
            </a:r>
            <a:r>
              <a:rPr lang="ru-RU" b="1" dirty="0" err="1"/>
              <a:t>наркоконтролю</a:t>
            </a:r>
            <a:r>
              <a:rPr lang="ru-RU" b="1" dirty="0"/>
              <a:t> и противодействию </a:t>
            </a:r>
            <a:r>
              <a:rPr lang="ru-RU" b="1" dirty="0" smtClean="0"/>
              <a:t>торговле </a:t>
            </a:r>
            <a:r>
              <a:rPr lang="ru-RU" b="1" dirty="0"/>
              <a:t>людьми</a:t>
            </a:r>
          </a:p>
          <a:p>
            <a:pPr algn="ctr"/>
            <a:r>
              <a:rPr lang="ru-RU" b="1" dirty="0"/>
              <a:t>криминальной милиции</a:t>
            </a:r>
          </a:p>
          <a:p>
            <a:pPr algn="ctr"/>
            <a:r>
              <a:rPr lang="ru-RU" b="1" dirty="0"/>
              <a:t> УВД Гомельского облисполкома </a:t>
            </a:r>
          </a:p>
          <a:p>
            <a:pPr algn="ctr"/>
            <a:r>
              <a:rPr lang="ru-RU" b="1" dirty="0" err="1"/>
              <a:t>Шалобасов</a:t>
            </a:r>
            <a:r>
              <a:rPr lang="ru-RU" b="1" dirty="0"/>
              <a:t> Дмитрий Сергеевич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ВД Гомельского облисполко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900"/>
            <a:ext cx="928662" cy="1539460"/>
          </a:xfrm>
          <a:prstGeom prst="rect">
            <a:avLst/>
          </a:prstGeom>
        </p:spPr>
      </p:pic>
      <p:pic>
        <p:nvPicPr>
          <p:cNvPr id="4" name="Рисунок 3" descr="Герб НиПТ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96" y="-24"/>
            <a:ext cx="1552497" cy="1571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21429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УПРАВЛЕНИЕ ВНУТРЕННИХ ДЕЛ ГОМЕЛЬСКОГО ОБЛИСПОЛКОМА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1571612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364010"/>
              </p:ext>
            </p:extLst>
          </p:nvPr>
        </p:nvGraphicFramePr>
        <p:xfrm>
          <a:off x="457200" y="1285860"/>
          <a:ext cx="7467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 descr="УВД Гомельского облисполком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42900"/>
            <a:ext cx="928662" cy="1539460"/>
          </a:xfrm>
          <a:prstGeom prst="rect">
            <a:avLst/>
          </a:prstGeom>
        </p:spPr>
      </p:pic>
      <p:pic>
        <p:nvPicPr>
          <p:cNvPr id="4" name="Рисунок 3" descr="Герб НиПТ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-24"/>
            <a:ext cx="1552497" cy="1571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21429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УПРАВЛЕНИЕ ВНУТРЕННИХ ДЕЛ ГОМЕЛЬСКОГО ОБЛИСПОЛКОМА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УВД Гомельского облисполком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2900"/>
            <a:ext cx="928662" cy="1539460"/>
          </a:xfrm>
          <a:prstGeom prst="rect">
            <a:avLst/>
          </a:prstGeom>
        </p:spPr>
      </p:pic>
      <p:pic>
        <p:nvPicPr>
          <p:cNvPr id="4" name="Рисунок 3" descr="Герб НиПТ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96" y="-24"/>
            <a:ext cx="1552497" cy="1571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928662" y="21429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УПРАВЛЕНИЕ ВНУТРЕННИХ ДЕЛ ГОМЕЛЬСКОГО ОБЛИСПОЛКОМА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85786" y="1571612"/>
          <a:ext cx="792961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Содержимое 2"/>
          <p:cNvSpPr>
            <a:spLocks noGrp="1"/>
          </p:cNvSpPr>
          <p:nvPr>
            <p:ph idx="1"/>
          </p:nvPr>
        </p:nvSpPr>
        <p:spPr>
          <a:xfrm>
            <a:off x="1000125" y="1600200"/>
            <a:ext cx="7115175" cy="4873625"/>
          </a:xfrm>
        </p:spPr>
        <p:txBody>
          <a:bodyPr/>
          <a:lstStyle/>
          <a:p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>
              <a:buFont typeface="Wingdings" pitchFamily="2" charset="2"/>
              <a:buNone/>
            </a:pPr>
            <a:endParaRPr lang="ru-RU" sz="3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7" name="Рисунок 3" descr="bf700c82b91579a84c80016d591372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43250" y="2539206"/>
            <a:ext cx="2322513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10422</TotalTime>
  <Words>63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Tahoma</vt:lpstr>
      <vt:lpstr>Times New Roman</vt:lpstr>
      <vt:lpstr>Wingdings</vt:lpstr>
      <vt:lpstr>Тема Office</vt:lpstr>
      <vt:lpstr>«Анализ оперативной обстановки».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использования CPS</dc:title>
  <dc:creator>User</dc:creator>
  <cp:lastModifiedBy>Миткевич Еевгений Геннадьевич</cp:lastModifiedBy>
  <cp:revision>513</cp:revision>
  <dcterms:created xsi:type="dcterms:W3CDTF">2020-02-03T08:28:07Z</dcterms:created>
  <dcterms:modified xsi:type="dcterms:W3CDTF">2023-08-10T13:46:31Z</dcterms:modified>
</cp:coreProperties>
</file>